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86" r:id="rId3"/>
    <p:sldId id="258" r:id="rId4"/>
    <p:sldId id="338" r:id="rId5"/>
    <p:sldId id="339" r:id="rId6"/>
    <p:sldId id="408" r:id="rId7"/>
    <p:sldId id="392" r:id="rId8"/>
    <p:sldId id="340" r:id="rId9"/>
    <p:sldId id="445" r:id="rId10"/>
    <p:sldId id="446" r:id="rId11"/>
    <p:sldId id="394" r:id="rId12"/>
    <p:sldId id="393" r:id="rId13"/>
    <p:sldId id="705" r:id="rId14"/>
    <p:sldId id="695" r:id="rId15"/>
    <p:sldId id="706" r:id="rId16"/>
    <p:sldId id="380" r:id="rId17"/>
    <p:sldId id="410" r:id="rId18"/>
    <p:sldId id="411" r:id="rId19"/>
    <p:sldId id="342" r:id="rId20"/>
    <p:sldId id="381" r:id="rId21"/>
    <p:sldId id="343" r:id="rId22"/>
    <p:sldId id="435" r:id="rId23"/>
    <p:sldId id="443" r:id="rId24"/>
    <p:sldId id="397" r:id="rId25"/>
    <p:sldId id="395" r:id="rId26"/>
    <p:sldId id="409" r:id="rId27"/>
    <p:sldId id="447" r:id="rId28"/>
    <p:sldId id="444" r:id="rId29"/>
    <p:sldId id="344" r:id="rId30"/>
    <p:sldId id="382" r:id="rId31"/>
    <p:sldId id="345" r:id="rId32"/>
    <p:sldId id="388" r:id="rId33"/>
    <p:sldId id="383" r:id="rId34"/>
    <p:sldId id="348" r:id="rId35"/>
    <p:sldId id="349" r:id="rId36"/>
    <p:sldId id="399" r:id="rId37"/>
    <p:sldId id="351" r:id="rId38"/>
    <p:sldId id="707" r:id="rId39"/>
    <p:sldId id="352" r:id="rId40"/>
    <p:sldId id="405" r:id="rId41"/>
    <p:sldId id="436" r:id="rId42"/>
    <p:sldId id="401" r:id="rId43"/>
    <p:sldId id="402" r:id="rId44"/>
    <p:sldId id="354" r:id="rId45"/>
    <p:sldId id="403" r:id="rId46"/>
    <p:sldId id="355" r:id="rId47"/>
    <p:sldId id="412" r:id="rId48"/>
    <p:sldId id="413" r:id="rId49"/>
    <p:sldId id="407" r:id="rId50"/>
    <p:sldId id="356" r:id="rId51"/>
    <p:sldId id="385" r:id="rId52"/>
    <p:sldId id="358" r:id="rId53"/>
    <p:sldId id="439" r:id="rId54"/>
    <p:sldId id="359" r:id="rId55"/>
    <p:sldId id="440" r:id="rId56"/>
    <p:sldId id="389" r:id="rId57"/>
    <p:sldId id="390" r:id="rId58"/>
    <p:sldId id="361" r:id="rId59"/>
    <p:sldId id="362" r:id="rId60"/>
    <p:sldId id="391" r:id="rId61"/>
    <p:sldId id="414" r:id="rId62"/>
    <p:sldId id="415" r:id="rId63"/>
    <p:sldId id="416" r:id="rId64"/>
    <p:sldId id="431" r:id="rId65"/>
    <p:sldId id="434" r:id="rId66"/>
    <p:sldId id="425" r:id="rId67"/>
    <p:sldId id="438" r:id="rId68"/>
    <p:sldId id="433" r:id="rId69"/>
    <p:sldId id="432" r:id="rId70"/>
    <p:sldId id="426" r:id="rId71"/>
    <p:sldId id="427" r:id="rId72"/>
    <p:sldId id="42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6405"/>
  </p:normalViewPr>
  <p:slideViewPr>
    <p:cSldViewPr snapToGrid="0" snapToObjects="1">
      <p:cViewPr varScale="1">
        <p:scale>
          <a:sx n="90" d="100"/>
          <a:sy n="90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gital_camera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en.wikipedia.org/wiki/Mobile_phone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gital_watch" TargetMode="External"/><Relationship Id="rId5" Type="http://schemas.openxmlformats.org/officeDocument/2006/relationships/hyperlink" Target="https://en.wikipedia.org/wiki/Remote_control" TargetMode="External"/><Relationship Id="rId4" Type="http://schemas.openxmlformats.org/officeDocument/2006/relationships/hyperlink" Target="https://en.wikipedia.org/wiki/Embedded_systems" TargetMode="External"/><Relationship Id="rId9" Type="http://schemas.openxmlformats.org/officeDocument/2006/relationships/hyperlink" Target="https://en.wikipedia.org/wiki/Firmware#cite_note-3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33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Tuesday, June, 13th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TUH, 4pm, sep5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5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TTH, 9:30, Sep7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TTH,</a:t>
            </a:r>
            <a:r>
              <a:rPr lang="en-US" baseline="0"/>
              <a:t> 4pm,sep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0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and 09 Thursday_26 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permanent software programmed into a read-only memory.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oftware"/>
              </a:rPr>
              <a:t>software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provides control, monitoring and data manipulation of engineered products and systems. Typical examples of devices containing firmware are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mbedded systems"/>
              </a:rPr>
              <a:t>embedded 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(such as traffic lights, consumer appliances,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mote control"/>
              </a:rPr>
              <a:t>remote controls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igital watch"/>
              </a:rPr>
              <a:t>digital watches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computers, computer peripherals,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obile phone"/>
              </a:rPr>
              <a:t>mobile phones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Digital camera"/>
              </a:rPr>
              <a:t>digital cameras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firmware contained in these devices provides the low-level control program for the device. As of 2013, most firmware can be updated.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[2]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1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b="1" dirty="0">
                <a:latin typeface="Times" charset="0"/>
              </a:rPr>
              <a:t>A Controller </a:t>
            </a:r>
            <a:r>
              <a:rPr lang="en-US" dirty="0">
                <a:latin typeface="Times" charset="0"/>
              </a:rPr>
              <a:t>provides the necessary low-level commands and data for proper operation of the associated I/O device</a:t>
            </a:r>
            <a:endParaRPr lang="en-US" dirty="0">
              <a:effectLst/>
              <a:latin typeface="Times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Ex. Before the processor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sends a character to be printed, it has to first check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register of the associated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I/O controller to see whether the printer is </a:t>
            </a:r>
            <a:r>
              <a:rPr lang="en-US" sz="1200" b="1" kern="1200" dirty="0"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rPr>
              <a:t>online/offline, busy or idle, out of paper,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 to be printed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requested by the processor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character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to the printer). The following summarizes the sequence of actions involved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a character to the printer: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Wait for the controller to finish the last command;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Place a character to be printed in the data register;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Set the command register to initiate the transfer.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1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9:30, Sep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7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b="1" dirty="0">
                <a:latin typeface="Times" charset="0"/>
              </a:rPr>
              <a:t>A Controller </a:t>
            </a:r>
            <a:r>
              <a:rPr lang="en-US" dirty="0">
                <a:latin typeface="Times" charset="0"/>
              </a:rPr>
              <a:t>provides the necessary low-level commands and data for proper operation of the associated I/O device</a:t>
            </a:r>
            <a:endParaRPr lang="en-US" dirty="0">
              <a:effectLst/>
              <a:latin typeface="Times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Ex. Before the processor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sends a character to be printed, it has to first check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register of the associated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I/O controller to see whether the printer is </a:t>
            </a:r>
            <a:r>
              <a:rPr lang="en-US" sz="1200" b="1" kern="1200" dirty="0"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rPr>
              <a:t>online/offline, busy or idle, out of paper,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 to be printed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requested by the processor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character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to the printer). The following summarizes the sequence of actions involved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a character to the printer: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Wait for the controller to finish the last command;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Place a character to be printed in the data register;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Set the command register to initiate the transfer.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3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Sep 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2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9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30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Thursday, 31, 4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6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 6, W,</a:t>
            </a:r>
            <a:r>
              <a:rPr lang="en-US" baseline="0" dirty="0"/>
              <a:t> 3p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53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www.swansontec.com</a:t>
            </a:r>
            <a:r>
              <a:rPr lang="en-US" dirty="0"/>
              <a:t>/</a:t>
            </a:r>
            <a:r>
              <a:rPr lang="en-US" dirty="0" err="1"/>
              <a:t>sregisters.html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 - All major calculations take place in EAX, making it similar to a dedicated accumulator register.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 - The data register is the an extension to the accumulator. It is most useful for storing data related to the accumulator's current calculation.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ECX - Like the variable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high-level languages, the count register is the universal loop counter.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 - Every loop must store its result somewhere, and the destination index points to that place. With a single-byte STOS instruction to write data out of the accumulator, this register makes data operations much more size-efficient.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ESI - In loops that process data, the source index holds the location of the input data stream. Like the destination index, EDI has a convenient one-byte instruction for loading data out of memory into the accumulator.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 - ESP is the sacred stack pointer. With the important PUSH, POP, CALL, and RET instructions requiring it's value, there is never a good reason to use the stack pointer for anything else.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 - In functions that store parameters or variables on the stack, the base pointer holds the location of the current stack frame. In other situations, however, EBP is a free data-storage register.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EBX - In 16-bit mode, the base register was useful as a pointer.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 is completely free for extra storage space.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tiff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tiff"/><Relationship Id="rId11" Type="http://schemas.openxmlformats.org/officeDocument/2006/relationships/image" Target="../media/image10.tiff"/><Relationship Id="rId5" Type="http://schemas.openxmlformats.org/officeDocument/2006/relationships/image" Target="../media/image9.wmf"/><Relationship Id="rId10" Type="http://schemas.openxmlformats.org/officeDocument/2006/relationships/image" Target="../media/image17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4000" dirty="0"/>
              <a:t>Computer Organization and </a:t>
            </a:r>
            <a:br>
              <a:rPr lang="en-US" sz="5600" dirty="0"/>
            </a:b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625151" y="2517222"/>
            <a:ext cx="11028784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9200" dirty="0">
                <a:solidFill>
                  <a:schemeClr val="accent1"/>
                </a:solidFill>
              </a:rPr>
              <a:t>Chapter 2: x86 Processor</a:t>
            </a:r>
          </a:p>
          <a:p>
            <a:r>
              <a:rPr lang="en-US" sz="6700" dirty="0">
                <a:solidFill>
                  <a:schemeClr val="accent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6F1B9-DB29-D640-82C4-B90ED6E3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9E9B-F3B4-D44C-A6DE-C5CFC89A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AA007-C1A1-8E45-BE2C-5EA8D39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5458" y="1924050"/>
            <a:ext cx="10133102" cy="4370070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b="1" dirty="0">
                <a:solidFill>
                  <a:srgbClr val="112EAC"/>
                </a:solidFill>
              </a:rPr>
              <a:t>Ex:</a:t>
            </a:r>
            <a:r>
              <a:rPr lang="en-US" dirty="0"/>
              <a:t> </a:t>
            </a:r>
            <a:r>
              <a:rPr lang="en-US" b="1" u="sng" dirty="0"/>
              <a:t>transfer of data </a:t>
            </a:r>
            <a:r>
              <a:rPr lang="en-US" dirty="0"/>
              <a:t>from a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/>
              <a:t> location to </a:t>
            </a:r>
            <a:r>
              <a:rPr lang="en-US" dirty="0">
                <a:solidFill>
                  <a:srgbClr val="112EAC"/>
                </a:solidFill>
              </a:rPr>
              <a:t>X86 (Pentium) </a:t>
            </a:r>
            <a:r>
              <a:rPr lang="en-US" dirty="0"/>
              <a:t>takes </a:t>
            </a:r>
            <a:r>
              <a:rPr lang="en-US" b="1" dirty="0">
                <a:solidFill>
                  <a:srgbClr val="112EAC"/>
                </a:solidFill>
              </a:rPr>
              <a:t>three clock cycles</a:t>
            </a:r>
            <a:r>
              <a:rPr lang="en-US" dirty="0">
                <a:solidFill>
                  <a:srgbClr val="112EAC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dirty="0"/>
              <a:t>  The </a:t>
            </a:r>
            <a:r>
              <a:rPr lang="en-US" b="1" dirty="0"/>
              <a:t>clock period </a:t>
            </a:r>
            <a:r>
              <a:rPr lang="en-US" dirty="0"/>
              <a:t>is defined as the </a:t>
            </a:r>
            <a:r>
              <a:rPr lang="en-US" u="sng" dirty="0"/>
              <a:t>length of time </a:t>
            </a:r>
            <a:r>
              <a:rPr lang="en-US" dirty="0"/>
              <a:t>taken by one clock cycle .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dirty="0"/>
              <a:t> </a:t>
            </a:r>
          </a:p>
          <a:p>
            <a:pPr>
              <a:buFont typeface="Arial" charset="0"/>
              <a:buChar char="•"/>
            </a:pPr>
            <a:r>
              <a:rPr lang="en-US" dirty="0"/>
              <a:t> If it takes </a:t>
            </a:r>
            <a:r>
              <a:rPr lang="en-US" dirty="0">
                <a:solidFill>
                  <a:srgbClr val="112EAC"/>
                </a:solidFill>
              </a:rPr>
              <a:t>three clock cycles </a:t>
            </a:r>
            <a:r>
              <a:rPr lang="en-US" dirty="0"/>
              <a:t>to execute an instruction, it takes 3 X 1 ns = 3 ns.</a:t>
            </a: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sz="3200" dirty="0"/>
              <a:t> Machine </a:t>
            </a:r>
            <a:r>
              <a:rPr lang="en-US" altLang="en-US" sz="3200" b="1" dirty="0"/>
              <a:t>(clock) cycle </a:t>
            </a:r>
            <a:r>
              <a:rPr lang="en-US" altLang="en-US" sz="3200" dirty="0">
                <a:solidFill>
                  <a:srgbClr val="112EAC"/>
                </a:solidFill>
              </a:rPr>
              <a:t>measures</a:t>
            </a:r>
            <a:r>
              <a:rPr lang="en-US" altLang="en-US" sz="3200" dirty="0"/>
              <a:t> time of a single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Clock is used to </a:t>
            </a:r>
            <a:r>
              <a:rPr lang="en-US" altLang="en-US" dirty="0">
                <a:solidFill>
                  <a:srgbClr val="112EAC"/>
                </a:solidFill>
              </a:rPr>
              <a:t>trigger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2883465"/>
            <a:ext cx="3601720" cy="582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761035"/>
            <a:ext cx="7273399" cy="8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3868" y="1878418"/>
            <a:ext cx="84094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A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machine instruction </a:t>
            </a:r>
            <a:r>
              <a:rPr lang="en-US" sz="2000" dirty="0">
                <a:latin typeface="Garamond" panose="02020404030301010803" pitchFamily="18" charset="0"/>
              </a:rPr>
              <a:t>requires </a:t>
            </a:r>
            <a:r>
              <a:rPr lang="en-US" sz="2000" u="sng" dirty="0">
                <a:solidFill>
                  <a:srgbClr val="C00000"/>
                </a:solidFill>
                <a:latin typeface="Garamond" panose="02020404030301010803" pitchFamily="18" charset="0"/>
              </a:rPr>
              <a:t>one clock cycle </a:t>
            </a:r>
            <a:r>
              <a:rPr lang="en-US" sz="2000" dirty="0">
                <a:latin typeface="Garamond" panose="02020404030301010803" pitchFamily="18" charset="0"/>
              </a:rPr>
              <a:t>to execute, few require </a:t>
            </a:r>
            <a:r>
              <a:rPr lang="en-US" sz="2000" u="sng" dirty="0">
                <a:latin typeface="Garamond" panose="02020404030301010803" pitchFamily="18" charset="0"/>
              </a:rPr>
              <a:t>50 clocks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Instructions require memory access</a:t>
            </a:r>
            <a:r>
              <a:rPr lang="en-US" sz="2000" dirty="0">
                <a:latin typeface="Garamond" panose="02020404030301010803" pitchFamily="18" charset="0"/>
              </a:rPr>
              <a:t>: Empty clock cycle, </a:t>
            </a:r>
            <a:r>
              <a:rPr lang="en-US" sz="2000" b="1" dirty="0">
                <a:latin typeface="Garamond" panose="02020404030301010803" pitchFamily="18" charset="0"/>
              </a:rPr>
              <a:t>wait states, Why?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CPU</a:t>
            </a:r>
            <a:r>
              <a:rPr lang="en-US" sz="2000" dirty="0">
                <a:latin typeface="Garamond" panose="02020404030301010803" pitchFamily="18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Garamond" panose="02020404030301010803" pitchFamily="18" charset="0"/>
              </a:rPr>
              <a:t>system bus</a:t>
            </a:r>
            <a:r>
              <a:rPr lang="en-US" sz="2000" dirty="0">
                <a:latin typeface="Garamond" panose="02020404030301010803" pitchFamily="18" charset="0"/>
              </a:rPr>
              <a:t>, and 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memory circuits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71412" y="3087027"/>
            <a:ext cx="6052350" cy="3105397"/>
            <a:chOff x="3059132" y="1841463"/>
            <a:chExt cx="6052350" cy="3105397"/>
          </a:xfrm>
        </p:grpSpPr>
        <p:graphicFrame>
          <p:nvGraphicFramePr>
            <p:cNvPr id="7174" name="Object 4"/>
            <p:cNvGraphicFramePr>
              <a:graphicFrameLocks noChangeAspect="1"/>
            </p:cNvGraphicFramePr>
            <p:nvPr/>
          </p:nvGraphicFramePr>
          <p:xfrm>
            <a:off x="3550920" y="1841463"/>
            <a:ext cx="5068775" cy="1399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4" name="VISIO" r:id="rId4" imgW="2072640" imgH="569976" progId="Visio.Drawing.6">
                    <p:embed/>
                  </p:oleObj>
                </mc:Choice>
                <mc:Fallback>
                  <p:oleObj name="VISIO" r:id="rId4" imgW="2072640" imgH="569976" progId="Visio.Drawing.6">
                    <p:embed/>
                    <p:pic>
                      <p:nvPicPr>
                        <p:cNvPr id="717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920" y="1841463"/>
                          <a:ext cx="5068775" cy="13995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9132" y="3345153"/>
              <a:ext cx="6052350" cy="1601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58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339-80A0-E045-8565-027E84F7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per Instruction (CPI)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F7F5-275B-1546-A485-84D58097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an effective average. </a:t>
            </a:r>
          </a:p>
          <a:p>
            <a:r>
              <a:rPr lang="en-US" dirty="0"/>
              <a:t>It is the average number of clocks required by the instructions in a program. </a:t>
            </a:r>
          </a:p>
          <a:p>
            <a:r>
              <a:rPr lang="en-US" dirty="0"/>
              <a:t>In a program 60% instructions takes 4 clock cycles and the rest of the instructions takes 1 clock cycles.</a:t>
            </a:r>
          </a:p>
          <a:p>
            <a:r>
              <a:rPr lang="en-US" dirty="0"/>
              <a:t> CPI = 0.6 * 4 + 0.4 * 1  = 2.8 clocks per instruction.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1531-4EE9-E24C-B485-70ED808E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BD9F-DA74-5242-B3B7-22DA71F7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172F-EA31-3D41-A2A0-0D336231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5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FF7E-1781-7145-A259-2CC0B807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 Instructions Per Second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38EA-1D0D-C44C-8F6A-4E695514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Step 1:</a:t>
            </a:r>
            <a:r>
              <a:rPr lang="en-US" dirty="0"/>
              <a:t> Perform Divide operation between no. of instructions and Execution time.</a:t>
            </a:r>
          </a:p>
          <a:p>
            <a:pPr fontAlgn="base"/>
            <a:r>
              <a:rPr lang="en-US" b="1" dirty="0"/>
              <a:t>Step 2:</a:t>
            </a:r>
            <a:r>
              <a:rPr lang="en-US" dirty="0"/>
              <a:t> Perform Divide operation between that variable and 1 million for finding millions of instructions per second.</a:t>
            </a:r>
          </a:p>
          <a:p>
            <a:r>
              <a:rPr lang="en-US" dirty="0"/>
              <a:t>For example,</a:t>
            </a:r>
          </a:p>
          <a:p>
            <a:pPr lvl="1" fontAlgn="base"/>
            <a:r>
              <a:rPr lang="en-US" dirty="0"/>
              <a:t>if a computer completed 2 million instructions in 0.10 seconds</a:t>
            </a:r>
          </a:p>
          <a:p>
            <a:pPr lvl="1" fontAlgn="base"/>
            <a:r>
              <a:rPr lang="en-US" dirty="0"/>
              <a:t>2 million/0.10 = 20 million.</a:t>
            </a:r>
          </a:p>
          <a:p>
            <a:pPr lvl="1" fontAlgn="base"/>
            <a:r>
              <a:rPr lang="en-US" dirty="0"/>
              <a:t>No of MISP=20 million/1 million</a:t>
            </a:r>
          </a:p>
          <a:p>
            <a:pPr lvl="1" fontAlgn="base"/>
            <a:r>
              <a:rPr lang="en-US" dirty="0"/>
              <a:t>=20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F7804-0C30-6F4C-A4D2-D47E4D78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DC21-5FA3-0E49-8B64-156618C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B2676-AFEF-7C48-986D-985D0BA0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8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459-8B16-3641-ABBA-CE168C9E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BDA1-EB06-9240-BAC0-2FF548C8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instruction on average takes 4 clock cycles to execute. A program with these instructions take 5 seconds to run on a 1.2 GHz processor. How many instructions the program have?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F460-2475-FD4B-A86C-627CF214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FECCF-3976-A846-9F71-2329431E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AFB4D-7BFA-AF4E-8E7B-B9B18FD8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7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99479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Instruction Execution Cycle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8" name="Rectangle 7"/>
          <p:cNvSpPr/>
          <p:nvPr/>
        </p:nvSpPr>
        <p:spPr>
          <a:xfrm>
            <a:off x="1300468" y="1883618"/>
            <a:ext cx="10190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An </a:t>
            </a:r>
            <a:r>
              <a:rPr lang="en-IN" sz="2400" dirty="0">
                <a:solidFill>
                  <a:srgbClr val="C00000"/>
                </a:solidFill>
                <a:latin typeface="Garamond" panose="02020404030301010803" pitchFamily="18" charset="0"/>
              </a:rPr>
              <a:t>instruction</a:t>
            </a:r>
            <a:r>
              <a:rPr lang="en-IN" dirty="0">
                <a:solidFill>
                  <a:srgbClr val="C00000"/>
                </a:solidFill>
                <a:latin typeface="Garamond" panose="02020404030301010803" pitchFamily="18" charset="0"/>
              </a:rPr>
              <a:t> </a:t>
            </a:r>
            <a:r>
              <a:rPr lang="en-IN" dirty="0">
                <a:latin typeface="Garamond" panose="02020404030301010803" pitchFamily="18" charset="0"/>
              </a:rPr>
              <a:t>is a </a:t>
            </a:r>
            <a:r>
              <a:rPr lang="en-IN" b="1" dirty="0">
                <a:solidFill>
                  <a:srgbClr val="112EAC"/>
                </a:solidFill>
                <a:latin typeface="Garamond" panose="02020404030301010803" pitchFamily="18" charset="0"/>
              </a:rPr>
              <a:t>binary pattern designed </a:t>
            </a:r>
            <a:r>
              <a:rPr lang="en-IN" b="1" u="sng" dirty="0">
                <a:solidFill>
                  <a:srgbClr val="C00000"/>
                </a:solidFill>
                <a:latin typeface="Garamond" panose="02020404030301010803" pitchFamily="18" charset="0"/>
              </a:rPr>
              <a:t>inside a microprocessor </a:t>
            </a:r>
            <a:r>
              <a:rPr lang="en-IN" dirty="0">
                <a:latin typeface="Garamond" panose="02020404030301010803" pitchFamily="18" charset="0"/>
              </a:rPr>
              <a:t>to perform a specific function.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The </a:t>
            </a:r>
            <a:r>
              <a:rPr lang="en-IN" u="sng" dirty="0">
                <a:latin typeface="Garamond" panose="02020404030301010803" pitchFamily="18" charset="0"/>
              </a:rPr>
              <a:t>entire group of instructions </a:t>
            </a:r>
            <a:r>
              <a:rPr lang="en-IN" dirty="0">
                <a:latin typeface="Garamond" panose="02020404030301010803" pitchFamily="18" charset="0"/>
              </a:rPr>
              <a:t>that a microprocessor supports is called </a:t>
            </a:r>
            <a:r>
              <a:rPr lang="en-IN" b="1" dirty="0">
                <a:latin typeface="Garamond" panose="02020404030301010803" pitchFamily="18" charset="0"/>
              </a:rPr>
              <a:t>Instruction Set</a:t>
            </a:r>
            <a:r>
              <a:rPr lang="en-IN" dirty="0">
                <a:latin typeface="Garamond" panose="02020404030301010803" pitchFamily="18" charset="0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8086 has more than </a:t>
            </a:r>
            <a:r>
              <a:rPr lang="en-IN" b="1" dirty="0">
                <a:solidFill>
                  <a:srgbClr val="112EAC"/>
                </a:solidFill>
                <a:latin typeface="Garamond" panose="02020404030301010803" pitchFamily="18" charset="0"/>
              </a:rPr>
              <a:t>20,000</a:t>
            </a:r>
            <a:r>
              <a:rPr lang="en-IN" dirty="0">
                <a:latin typeface="Garamond" panose="02020404030301010803" pitchFamily="18" charset="0"/>
              </a:rPr>
              <a:t> instructions.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7501" y="3799214"/>
            <a:ext cx="76210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00B050"/>
                </a:solidFill>
              </a:rPr>
              <a:t>Data Transfer </a:t>
            </a:r>
            <a:r>
              <a:rPr lang="en-US" sz="1600" dirty="0"/>
              <a:t>Instruction</a:t>
            </a:r>
            <a:r>
              <a:rPr lang="en-IN" sz="1600" dirty="0"/>
              <a:t>s:                                </a:t>
            </a:r>
            <a:r>
              <a:rPr lang="en-IN" sz="1600" dirty="0" err="1">
                <a:solidFill>
                  <a:srgbClr val="112EAC"/>
                </a:solidFill>
              </a:rPr>
              <a:t>mov</a:t>
            </a:r>
            <a:r>
              <a:rPr lang="en-IN" sz="1600" dirty="0">
                <a:solidFill>
                  <a:srgbClr val="112EAC"/>
                </a:solidFill>
              </a:rPr>
              <a:t>, push, pop,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IN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112EAC"/>
                </a:solidFill>
              </a:rPr>
              <a:t>Arithmetic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dirty="0"/>
              <a:t>Instructions:                                     </a:t>
            </a:r>
            <a:r>
              <a:rPr lang="en-US" sz="1600" dirty="0">
                <a:solidFill>
                  <a:srgbClr val="112EAC"/>
                </a:solidFill>
              </a:rPr>
              <a:t>add, sub, </a:t>
            </a:r>
            <a:r>
              <a:rPr lang="en-US" sz="1600" dirty="0" err="1">
                <a:solidFill>
                  <a:srgbClr val="112EAC"/>
                </a:solidFill>
              </a:rPr>
              <a:t>inc</a:t>
            </a:r>
            <a:r>
              <a:rPr lang="en-US" sz="1600" dirty="0">
                <a:solidFill>
                  <a:srgbClr val="112EAC"/>
                </a:solidFill>
              </a:rPr>
              <a:t> 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Bit Manipulation </a:t>
            </a:r>
            <a:r>
              <a:rPr lang="en-US" sz="1600" dirty="0"/>
              <a:t>Instructions:                          </a:t>
            </a:r>
            <a:r>
              <a:rPr lang="en-US" sz="1600" dirty="0">
                <a:solidFill>
                  <a:srgbClr val="112EAC"/>
                </a:solidFill>
              </a:rPr>
              <a:t>and, or, </a:t>
            </a:r>
            <a:r>
              <a:rPr lang="en-US" sz="1600" dirty="0" err="1">
                <a:solidFill>
                  <a:srgbClr val="112EAC"/>
                </a:solidFill>
              </a:rPr>
              <a:t>xor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is-IS" sz="1600" dirty="0">
                <a:solidFill>
                  <a:srgbClr val="112EAC"/>
                </a:solidFill>
              </a:rPr>
              <a:t>….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FFC000"/>
                </a:solidFill>
              </a:rPr>
              <a:t>Program Execution Transfer </a:t>
            </a:r>
            <a:r>
              <a:rPr lang="en-US" sz="1600" dirty="0"/>
              <a:t>Instructions:      </a:t>
            </a:r>
            <a:r>
              <a:rPr lang="en-US" sz="1600" dirty="0" err="1">
                <a:solidFill>
                  <a:srgbClr val="112EAC"/>
                </a:solidFill>
              </a:rPr>
              <a:t>jmp</a:t>
            </a:r>
            <a:r>
              <a:rPr lang="en-US" sz="1600" dirty="0">
                <a:solidFill>
                  <a:srgbClr val="112EAC"/>
                </a:solidFill>
              </a:rPr>
              <a:t>, call, ret, </a:t>
            </a:r>
            <a:r>
              <a:rPr lang="is-IS" sz="1600" dirty="0">
                <a:solidFill>
                  <a:srgbClr val="112EAC"/>
                </a:solidFill>
              </a:rPr>
              <a:t>….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7030A0"/>
                </a:solidFill>
              </a:rPr>
              <a:t>String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/>
              <a:t>Instructions:                                             </a:t>
            </a:r>
            <a:r>
              <a:rPr lang="en-US" sz="1600" dirty="0" err="1">
                <a:solidFill>
                  <a:srgbClr val="112EAC"/>
                </a:solidFill>
              </a:rPr>
              <a:t>cmps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en-US" sz="1600" dirty="0" err="1">
                <a:solidFill>
                  <a:srgbClr val="112EAC"/>
                </a:solidFill>
              </a:rPr>
              <a:t>movs</a:t>
            </a:r>
            <a:r>
              <a:rPr lang="en-US" sz="1600" dirty="0">
                <a:solidFill>
                  <a:srgbClr val="112EAC"/>
                </a:solidFill>
              </a:rPr>
              <a:t>, rep, 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00B050"/>
                </a:solidFill>
              </a:rPr>
              <a:t>Processor Control </a:t>
            </a:r>
            <a:r>
              <a:rPr lang="en-US" sz="1600" dirty="0"/>
              <a:t>Instructions:                        </a:t>
            </a:r>
            <a:r>
              <a:rPr lang="en-US" sz="1600" dirty="0" err="1">
                <a:solidFill>
                  <a:srgbClr val="112EAC"/>
                </a:solidFill>
              </a:rPr>
              <a:t>stc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en-US" sz="1600" dirty="0" err="1">
                <a:solidFill>
                  <a:srgbClr val="112EAC"/>
                </a:solidFill>
              </a:rPr>
              <a:t>clc</a:t>
            </a:r>
            <a:r>
              <a:rPr lang="en-US" sz="1600" dirty="0">
                <a:solidFill>
                  <a:srgbClr val="112EAC"/>
                </a:solidFill>
              </a:rPr>
              <a:t>, wait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0468" y="3336590"/>
            <a:ext cx="3420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Classification of Instruction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1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Instruction Execution Cycle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85959" y="3156439"/>
          <a:ext cx="1977551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285959" y="3804066"/>
          <a:ext cx="3170246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285959" y="4462088"/>
          <a:ext cx="4919534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69498" y="1878694"/>
            <a:ext cx="2416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112EAC"/>
                </a:solidFill>
              </a:rPr>
              <a:t>Instruction format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6421" y="5740504"/>
            <a:ext cx="9154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dirty="0"/>
              <a:t>An </a:t>
            </a:r>
            <a:r>
              <a:rPr lang="en-US" sz="2000" b="1" u="sng" dirty="0">
                <a:solidFill>
                  <a:srgbClr val="C00000"/>
                </a:solidFill>
              </a:rPr>
              <a:t>operand</a:t>
            </a:r>
            <a:r>
              <a:rPr lang="en-US" sz="2000" dirty="0"/>
              <a:t> can be </a:t>
            </a:r>
            <a:r>
              <a:rPr lang="en-US" sz="2000" dirty="0">
                <a:solidFill>
                  <a:srgbClr val="00B050"/>
                </a:solidFill>
              </a:rPr>
              <a:t>register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112EAC"/>
                </a:solidFill>
              </a:rPr>
              <a:t>memory location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C00000"/>
                </a:solidFill>
              </a:rPr>
              <a:t>immediate </a:t>
            </a:r>
            <a:r>
              <a:rPr lang="en-US" dirty="0"/>
              <a:t>(ex. </a:t>
            </a:r>
            <a:r>
              <a:rPr lang="en-US" dirty="0" err="1"/>
              <a:t>mov</a:t>
            </a:r>
            <a:r>
              <a:rPr lang="en-US" dirty="0"/>
              <a:t> 5,R0) </a:t>
            </a:r>
            <a:r>
              <a:rPr lang="en-US" sz="2000" dirty="0"/>
              <a:t>operand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0785" y="315715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9684" y="446208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R0,R1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3898" y="381487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a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0692" y="2235441"/>
            <a:ext cx="8824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/>
              <a:t>An instruction consists of an </a:t>
            </a:r>
            <a:r>
              <a:rPr lang="en-US" b="1" dirty="0">
                <a:solidFill>
                  <a:srgbClr val="112EAC"/>
                </a:solidFill>
              </a:rPr>
              <a:t>opcode</a:t>
            </a:r>
            <a:r>
              <a:rPr lang="en-US" dirty="0">
                <a:solidFill>
                  <a:srgbClr val="112EAC"/>
                </a:solidFill>
              </a:rPr>
              <a:t>,</a:t>
            </a:r>
            <a:r>
              <a:rPr lang="en-US" dirty="0"/>
              <a:t> usually with some additional information like where operands come from, and where results go.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285959" y="5108531"/>
          <a:ext cx="688852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511978" y="510495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R0,R1,R2 </a:t>
            </a:r>
          </a:p>
        </p:txBody>
      </p:sp>
    </p:spTree>
    <p:extLst>
      <p:ext uri="{BB962C8B-B14F-4D97-AF65-F5344CB8AC3E}">
        <p14:creationId xmlns:p14="http://schemas.microsoft.com/office/powerpoint/2010/main" val="366291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200" dirty="0"/>
              <a:t>Instruction Execution Cycle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3882" y="2745342"/>
            <a:ext cx="4863829" cy="3339121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112EAC"/>
                </a:solidFill>
              </a:rPr>
              <a:t>Fetch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00B050"/>
                </a:solidFill>
              </a:rPr>
              <a:t>Decode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Fetch operands </a:t>
            </a:r>
            <a:r>
              <a:rPr lang="en-US" altLang="en-US" sz="1800" dirty="0">
                <a:solidFill>
                  <a:srgbClr val="C00000"/>
                </a:solidFill>
              </a:rPr>
              <a:t>(not always needed?)</a:t>
            </a:r>
          </a:p>
          <a:p>
            <a:pPr lvl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dirty="0">
                <a:solidFill>
                  <a:schemeClr val="tx1"/>
                </a:solidFill>
              </a:rPr>
              <a:t>Address calculation?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Execute </a:t>
            </a:r>
          </a:p>
          <a:p>
            <a:pPr lvl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dirty="0">
                <a:solidFill>
                  <a:schemeClr val="tx1"/>
                </a:solidFill>
              </a:rPr>
              <a:t>Update few status flags: zero, carry, overflow</a:t>
            </a: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Store output </a:t>
            </a:r>
            <a:r>
              <a:rPr lang="en-US" altLang="en-US" sz="1800" dirty="0">
                <a:solidFill>
                  <a:srgbClr val="C00000"/>
                </a:solidFill>
              </a:rPr>
              <a:t>(not always needed?)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altLang="en-US" sz="1800" b="1" dirty="0">
              <a:solidFill>
                <a:srgbClr val="C00000"/>
              </a:solidFill>
            </a:endParaRP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3" name="TextBox 2"/>
          <p:cNvSpPr txBox="1"/>
          <p:nvPr/>
        </p:nvSpPr>
        <p:spPr>
          <a:xfrm>
            <a:off x="1068387" y="1776654"/>
            <a:ext cx="5632216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Predefined </a:t>
            </a:r>
            <a:r>
              <a:rPr lang="en-US" dirty="0">
                <a:solidFill>
                  <a:srgbClr val="112EAC"/>
                </a:solidFill>
              </a:rPr>
              <a:t>sequence of steps </a:t>
            </a:r>
            <a:r>
              <a:rPr lang="en-US" dirty="0"/>
              <a:t>to </a:t>
            </a:r>
            <a:r>
              <a:rPr lang="en-US" u="sng" dirty="0"/>
              <a:t>execute</a:t>
            </a:r>
            <a:r>
              <a:rPr lang="en-US" dirty="0"/>
              <a:t> a machine </a:t>
            </a:r>
          </a:p>
          <a:p>
            <a:pPr>
              <a:spcAft>
                <a:spcPts val="300"/>
              </a:spcAft>
            </a:pPr>
            <a:r>
              <a:rPr lang="en-US" dirty="0"/>
              <a:t>      </a:t>
            </a:r>
            <a:r>
              <a:rPr lang="en-US" u="sng" dirty="0"/>
              <a:t>instruction</a:t>
            </a:r>
          </a:p>
          <a:p>
            <a:pPr marL="285750" indent="-285750">
              <a:spcAft>
                <a:spcPts val="300"/>
              </a:spcAft>
              <a:buFont typeface="Arial" charset="0"/>
              <a:buChar char="•"/>
            </a:pPr>
            <a:r>
              <a:rPr lang="en-US" dirty="0"/>
              <a:t>Simple IEC: </a:t>
            </a:r>
            <a:r>
              <a:rPr lang="en-US" b="1" dirty="0">
                <a:solidFill>
                  <a:srgbClr val="112EAC"/>
                </a:solidFill>
              </a:rPr>
              <a:t>Fetch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Decode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Execute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603" y="1776654"/>
            <a:ext cx="5217077" cy="4530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20996" y="5720204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Control bus?</a:t>
            </a:r>
          </a:p>
        </p:txBody>
      </p:sp>
    </p:spTree>
    <p:extLst>
      <p:ext uri="{BB962C8B-B14F-4D97-AF65-F5344CB8AC3E}">
        <p14:creationId xmlns:p14="http://schemas.microsoft.com/office/powerpoint/2010/main" val="363424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X86 Processor Architecture </a:t>
            </a: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1678" y="1868378"/>
            <a:ext cx="9904001" cy="357305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One step </a:t>
            </a:r>
            <a:r>
              <a:rPr lang="en-US" altLang="en-US" b="1" dirty="0">
                <a:solidFill>
                  <a:srgbClr val="112EAC"/>
                </a:solidFill>
              </a:rPr>
              <a:t>before using assembly language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dirty="0"/>
              <a:t>What is the selected processor </a:t>
            </a:r>
            <a:r>
              <a:rPr lang="en-US" altLang="en-US" b="1" u="sng" dirty="0">
                <a:solidFill>
                  <a:srgbClr val="112EAC"/>
                </a:solidFill>
              </a:rPr>
              <a:t>Internal architecture and capabilities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What </a:t>
            </a:r>
            <a:r>
              <a:rPr lang="en-US" altLang="en-US" b="1" dirty="0">
                <a:solidFill>
                  <a:srgbClr val="112EAC"/>
                </a:solidFill>
              </a:rPr>
              <a:t>is the underline hardware </a:t>
            </a:r>
            <a:r>
              <a:rPr lang="en-US" altLang="en-US" dirty="0"/>
              <a:t>associated with X86?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Assembly language is </a:t>
            </a:r>
            <a:r>
              <a:rPr lang="en-US" altLang="en-US" b="1" dirty="0">
                <a:solidFill>
                  <a:srgbClr val="112EAC"/>
                </a:solidFill>
              </a:rPr>
              <a:t>a great tool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for learning </a:t>
            </a:r>
            <a:r>
              <a:rPr lang="en-US" altLang="en-US" b="1" dirty="0"/>
              <a:t>how a computer works</a:t>
            </a:r>
            <a:r>
              <a:rPr lang="en-US" altLang="en-US" dirty="0"/>
              <a:t>.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dirty="0"/>
              <a:t>It require you to have working knowledge of </a:t>
            </a:r>
            <a:r>
              <a:rPr lang="en-US" altLang="en-US" b="1" dirty="0">
                <a:solidFill>
                  <a:srgbClr val="112EAC"/>
                </a:solidFill>
              </a:rPr>
              <a:t>computer hardware </a:t>
            </a:r>
          </a:p>
          <a:p>
            <a:pPr marL="0" indent="0" eaLnBrk="1" hangingPunct="1">
              <a:buNone/>
            </a:pPr>
            <a:r>
              <a:rPr lang="en-US" altLang="en-US" dirty="0"/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949" y="5249282"/>
            <a:ext cx="7475095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" charset="0"/>
              </a:rPr>
              <a:t> </a:t>
            </a:r>
            <a:r>
              <a:rPr lang="en-US" b="1" dirty="0">
                <a:latin typeface="Times" charset="0"/>
              </a:rPr>
              <a:t>You </a:t>
            </a:r>
            <a:r>
              <a:rPr lang="en-US" dirty="0">
                <a:latin typeface="Times" charset="0"/>
              </a:rPr>
              <a:t>should have some </a:t>
            </a:r>
            <a:r>
              <a:rPr lang="en-US" u="sng" dirty="0">
                <a:latin typeface="Times" charset="0"/>
              </a:rPr>
              <a:t>basic knowledge </a:t>
            </a:r>
            <a:r>
              <a:rPr lang="en-US" dirty="0">
                <a:latin typeface="Times" charset="0"/>
              </a:rPr>
              <a:t>about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the processor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and the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system architecture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in order to </a:t>
            </a:r>
            <a:r>
              <a:rPr lang="en-US" u="sng" dirty="0">
                <a:latin typeface="Times" charset="0"/>
              </a:rPr>
              <a:t>effectively program </a:t>
            </a:r>
            <a:r>
              <a:rPr lang="en-US" dirty="0">
                <a:latin typeface="Times" charset="0"/>
              </a:rPr>
              <a:t>in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the assembly language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.</a:t>
            </a:r>
            <a:endParaRPr lang="en-US" b="1" dirty="0">
              <a:solidFill>
                <a:schemeClr val="accent3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33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290065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1" y="2983674"/>
            <a:ext cx="5476228" cy="2209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1788260"/>
            <a:ext cx="911352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The memory unit supports </a:t>
            </a:r>
            <a:r>
              <a:rPr lang="en-US" u="sng" dirty="0"/>
              <a:t>two fundamental operations</a:t>
            </a:r>
            <a:r>
              <a:rPr lang="en-US" dirty="0"/>
              <a:t>: </a:t>
            </a:r>
            <a:r>
              <a:rPr lang="en-US" b="1" dirty="0">
                <a:solidFill>
                  <a:srgbClr val="112EAC"/>
                </a:solidFill>
              </a:rPr>
              <a:t>read  and write </a:t>
            </a:r>
            <a:r>
              <a:rPr lang="en-US" dirty="0"/>
              <a:t>. </a:t>
            </a:r>
          </a:p>
          <a:p>
            <a:pPr marL="742950" lvl="1" indent="-285750">
              <a:lnSpc>
                <a:spcPct val="12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/>
              <a:t>read operation </a:t>
            </a:r>
            <a:r>
              <a:rPr lang="en-US" dirty="0"/>
              <a:t>reads a previously stored data </a:t>
            </a:r>
          </a:p>
          <a:p>
            <a:pPr marL="742950" lvl="1" indent="-285750">
              <a:lnSpc>
                <a:spcPct val="12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/>
              <a:t>write operation</a:t>
            </a:r>
            <a:r>
              <a:rPr lang="en-US" dirty="0"/>
              <a:t>  stores a value in memory. </a:t>
            </a:r>
          </a:p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19200" y="3024940"/>
            <a:ext cx="4419600" cy="1874995"/>
            <a:chOff x="1874521" y="4434839"/>
            <a:chExt cx="4419600" cy="1874995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874521" y="4434839"/>
            <a:ext cx="4419600" cy="1874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8" name="VISIO" r:id="rId4" imgW="4395216" imgH="2031492" progId="Visio.Drawing.6">
                    <p:embed/>
                  </p:oleObj>
                </mc:Choice>
                <mc:Fallback>
                  <p:oleObj name="VISIO" r:id="rId4" imgW="4395216" imgH="2031492" progId="Visio.Drawing.6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2817" t="-3040" r="-1408" b="-6396"/>
                        <a:stretch>
                          <a:fillRect/>
                        </a:stretch>
                      </p:blipFill>
                      <p:spPr bwMode="auto">
                        <a:xfrm>
                          <a:off x="1874521" y="4434839"/>
                          <a:ext cx="4419600" cy="18749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Oval 2"/>
            <p:cNvSpPr/>
            <p:nvPr/>
          </p:nvSpPr>
          <p:spPr>
            <a:xfrm>
              <a:off x="3357797" y="4646951"/>
              <a:ext cx="1319134" cy="1304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1728866" y="5275811"/>
            <a:ext cx="6096000" cy="7349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Both of these operations require an </a:t>
            </a:r>
            <a:r>
              <a:rPr lang="en-US" b="1" dirty="0">
                <a:solidFill>
                  <a:srgbClr val="C00000"/>
                </a:solidFill>
              </a:rPr>
              <a:t>address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in memory </a:t>
            </a:r>
            <a:r>
              <a:rPr lang="en-US" dirty="0"/>
              <a:t>from which to read a value or to which to write a value. </a:t>
            </a:r>
          </a:p>
        </p:txBody>
      </p:sp>
    </p:spTree>
    <p:extLst>
      <p:ext uri="{BB962C8B-B14F-4D97-AF65-F5344CB8AC3E}">
        <p14:creationId xmlns:p14="http://schemas.microsoft.com/office/powerpoint/2010/main" val="43384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3" y="2664895"/>
            <a:ext cx="4998323" cy="20170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16" y="2457392"/>
            <a:ext cx="6125546" cy="289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3687" y="2664895"/>
            <a:ext cx="4375404" cy="5858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Memory (RAM) as </a:t>
            </a:r>
            <a:r>
              <a:rPr lang="en-US" sz="2000" b="1"/>
              <a:t>an array of bytes</a:t>
            </a:r>
          </a:p>
        </p:txBody>
      </p:sp>
    </p:spTree>
    <p:extLst>
      <p:ext uri="{BB962C8B-B14F-4D97-AF65-F5344CB8AC3E}">
        <p14:creationId xmlns:p14="http://schemas.microsoft.com/office/powerpoint/2010/main" val="314149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81" y="2873289"/>
            <a:ext cx="5476228" cy="2209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1788260"/>
            <a:ext cx="911352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112EAC"/>
                </a:solidFill>
              </a:rPr>
              <a:t>write</a:t>
            </a:r>
            <a:r>
              <a:rPr lang="en-US" dirty="0"/>
              <a:t> operation requires </a:t>
            </a:r>
            <a:r>
              <a:rPr lang="en-US" b="1" dirty="0">
                <a:solidFill>
                  <a:srgbClr val="C00000"/>
                </a:solidFill>
              </a:rPr>
              <a:t>specification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u="sng" dirty="0"/>
              <a:t>data</a:t>
            </a:r>
            <a:r>
              <a:rPr lang="en-US" dirty="0"/>
              <a:t> to be written.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 The </a:t>
            </a:r>
            <a:r>
              <a:rPr lang="en-US" dirty="0">
                <a:solidFill>
                  <a:srgbClr val="112EAC"/>
                </a:solidFill>
              </a:rPr>
              <a:t>read</a:t>
            </a:r>
            <a:r>
              <a:rPr lang="en-US" dirty="0"/>
              <a:t> and </a:t>
            </a:r>
            <a:r>
              <a:rPr lang="en-US" dirty="0">
                <a:solidFill>
                  <a:srgbClr val="112EAC"/>
                </a:solidFill>
              </a:rPr>
              <a:t>write</a:t>
            </a:r>
            <a:r>
              <a:rPr lang="en-US" dirty="0"/>
              <a:t> signals come from the control bus.</a:t>
            </a:r>
          </a:p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65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5" y="4331970"/>
            <a:ext cx="5468965" cy="2206942"/>
          </a:xfrm>
          <a:prstGeom prst="rect">
            <a:avLst/>
          </a:prstGeom>
        </p:spPr>
      </p:pic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4496429-7DA5-CE47-8FB1-7A220B439AB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Memory: </a:t>
            </a:r>
            <a:r>
              <a:rPr lang="en-US" altLang="en-US" sz="4000" b="1" dirty="0">
                <a:solidFill>
                  <a:srgbClr val="112EAC"/>
                </a:solidFill>
              </a:rPr>
              <a:t>Reading from Memory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190" y="1480185"/>
            <a:ext cx="7608570" cy="358330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1800" b="1" dirty="0"/>
              <a:t>Multiple </a:t>
            </a:r>
            <a:r>
              <a:rPr lang="en-US" altLang="en-US" sz="1800" b="1" dirty="0">
                <a:solidFill>
                  <a:srgbClr val="112EAC"/>
                </a:solidFill>
              </a:rPr>
              <a:t>machine cycle</a:t>
            </a:r>
            <a:r>
              <a:rPr lang="en-US" altLang="en-US" sz="1800" b="1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are required when </a:t>
            </a:r>
            <a:r>
              <a:rPr lang="en-US" altLang="en-US" sz="1800" b="1" dirty="0">
                <a:solidFill>
                  <a:srgbClr val="112EAC"/>
                </a:solidFill>
              </a:rPr>
              <a:t>reading</a:t>
            </a:r>
            <a:r>
              <a:rPr lang="en-US" altLang="en-US" sz="1800" dirty="0"/>
              <a:t> from memory, </a:t>
            </a:r>
            <a:r>
              <a:rPr lang="en-US" altLang="en-US" sz="1800" dirty="0">
                <a:solidFill>
                  <a:srgbClr val="FF0000"/>
                </a:solidFill>
              </a:rPr>
              <a:t>Why?</a:t>
            </a:r>
            <a:r>
              <a:rPr lang="en-US" altLang="en-US" sz="1800" dirty="0"/>
              <a:t>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sz="1800" dirty="0"/>
              <a:t>Because </a:t>
            </a:r>
            <a:r>
              <a:rPr lang="en-US" altLang="en-US" sz="1800" b="1" dirty="0">
                <a:solidFill>
                  <a:srgbClr val="112EAC"/>
                </a:solidFill>
              </a:rPr>
              <a:t>it</a:t>
            </a:r>
            <a:r>
              <a:rPr lang="en-US" altLang="en-US" sz="1800" dirty="0"/>
              <a:t> responds much more slowly than the CPU.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Steps in a typical </a:t>
            </a:r>
            <a:r>
              <a:rPr lang="en-US" sz="1800" b="1" dirty="0">
                <a:solidFill>
                  <a:srgbClr val="112EAC"/>
                </a:solidFill>
              </a:rPr>
              <a:t>read cycle</a:t>
            </a:r>
            <a:endParaRPr lang="en-US" altLang="en-US" sz="1800" dirty="0">
              <a:solidFill>
                <a:srgbClr val="112EAC"/>
              </a:solidFill>
            </a:endParaRP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Place</a:t>
            </a:r>
            <a:r>
              <a:rPr lang="en-US" altLang="en-US" sz="1800" dirty="0"/>
              <a:t> the address of the value you want to read on the address bus.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Assert</a:t>
            </a:r>
            <a:r>
              <a:rPr lang="en-US" altLang="en-US" sz="1800" dirty="0"/>
              <a:t> (changing the value of) the processor’s </a:t>
            </a:r>
            <a:r>
              <a:rPr lang="en-US" altLang="en-US" sz="1800" b="1" dirty="0">
                <a:solidFill>
                  <a:srgbClr val="C00000"/>
                </a:solidFill>
              </a:rPr>
              <a:t>RD </a:t>
            </a:r>
            <a:r>
              <a:rPr lang="en-US" altLang="en-US" sz="1800" dirty="0"/>
              <a:t>(read) pin.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Wait</a:t>
            </a:r>
            <a:r>
              <a:rPr lang="en-US" altLang="en-US" sz="1800" dirty="0"/>
              <a:t> </a:t>
            </a:r>
            <a:r>
              <a:rPr lang="en-US" altLang="en-US" sz="1800" u="sng" dirty="0"/>
              <a:t>one clock cycle </a:t>
            </a:r>
            <a:r>
              <a:rPr lang="en-US" altLang="en-US" sz="1800" dirty="0"/>
              <a:t>for the memory chips to respond.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Copy</a:t>
            </a:r>
            <a:r>
              <a:rPr lang="en-US" altLang="en-US" sz="1800" dirty="0"/>
              <a:t> the data from the data bus into the </a:t>
            </a:r>
            <a:r>
              <a:rPr lang="en-US" altLang="en-US" sz="1800" u="sng" dirty="0"/>
              <a:t>destination operand</a:t>
            </a:r>
          </a:p>
        </p:txBody>
      </p:sp>
    </p:spTree>
    <p:extLst>
      <p:ext uri="{BB962C8B-B14F-4D97-AF65-F5344CB8AC3E}">
        <p14:creationId xmlns:p14="http://schemas.microsoft.com/office/powerpoint/2010/main" val="354612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Memory: </a:t>
            </a:r>
            <a:r>
              <a:rPr lang="en-US" altLang="en-US" sz="4000" b="1" dirty="0">
                <a:solidFill>
                  <a:srgbClr val="112EAC"/>
                </a:solidFill>
              </a:rPr>
              <a:t>Writing to Memory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80539"/>
            <a:ext cx="10027920" cy="320040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Steps in a typical </a:t>
            </a:r>
            <a:r>
              <a:rPr lang="en-US" sz="2800" b="1" dirty="0">
                <a:solidFill>
                  <a:srgbClr val="112EAC"/>
                </a:solidFill>
              </a:rPr>
              <a:t>write cycle: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Place</a:t>
            </a:r>
            <a:r>
              <a:rPr lang="en-US" sz="1800" dirty="0"/>
              <a:t> the address of the location to be written on the address bus,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Place</a:t>
            </a:r>
            <a:r>
              <a:rPr lang="en-US" sz="1800" dirty="0"/>
              <a:t> the data to be written on the data bus,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en-US" sz="1800" b="1" dirty="0"/>
              <a:t>Assert</a:t>
            </a:r>
            <a:r>
              <a:rPr lang="en-US" altLang="en-US" sz="1800" dirty="0"/>
              <a:t> (changing the value of) the processor’s </a:t>
            </a:r>
            <a:r>
              <a:rPr lang="en-US" altLang="en-US" sz="1800" b="1" dirty="0">
                <a:solidFill>
                  <a:srgbClr val="C00000"/>
                </a:solidFill>
              </a:rPr>
              <a:t>WR</a:t>
            </a:r>
            <a:r>
              <a:rPr lang="en-US" altLang="en-US" sz="1800" dirty="0">
                <a:solidFill>
                  <a:srgbClr val="C00000"/>
                </a:solidFill>
              </a:rPr>
              <a:t> </a:t>
            </a:r>
            <a:r>
              <a:rPr lang="en-US" altLang="en-US" sz="1800" dirty="0"/>
              <a:t>(write) pin.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 for the memory to store the data at the </a:t>
            </a:r>
            <a:r>
              <a:rPr lang="en-US" sz="1800" u="sng" dirty="0"/>
              <a:t>addressed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50" y="4137660"/>
            <a:ext cx="4983699" cy="20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2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1580" y="1945814"/>
            <a:ext cx="101659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/>
              <a:t>In practice, </a:t>
            </a:r>
            <a:r>
              <a:rPr lang="en-US" sz="2000" b="1" dirty="0">
                <a:solidFill>
                  <a:srgbClr val="112EAC"/>
                </a:solidFill>
              </a:rPr>
              <a:t>instructions and data </a:t>
            </a:r>
            <a:r>
              <a:rPr lang="en-US" sz="2000" dirty="0"/>
              <a:t>are </a:t>
            </a:r>
            <a:r>
              <a:rPr lang="en-US" sz="2000" b="1" dirty="0"/>
              <a:t>not fetched</a:t>
            </a:r>
            <a:r>
              <a:rPr lang="en-US" sz="2000" dirty="0"/>
              <a:t>, most of the time, from the </a:t>
            </a:r>
            <a:r>
              <a:rPr lang="en-US" sz="2000" b="1" dirty="0"/>
              <a:t>main memory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/>
              <a:t>There is a </a:t>
            </a:r>
            <a:r>
              <a:rPr lang="en-US" sz="2000" b="1" dirty="0">
                <a:solidFill>
                  <a:srgbClr val="112EAC"/>
                </a:solidFill>
              </a:rPr>
              <a:t>high-speed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cache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u="sng" dirty="0"/>
              <a:t>provides </a:t>
            </a: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u="sng" dirty="0"/>
              <a:t>faster access </a:t>
            </a:r>
            <a:r>
              <a:rPr lang="en-US" sz="2000" dirty="0"/>
              <a:t>to </a:t>
            </a:r>
            <a:r>
              <a:rPr lang="en-US" sz="2000" b="1" dirty="0"/>
              <a:t>instructions</a:t>
            </a:r>
            <a:r>
              <a:rPr lang="en-US" sz="2000" dirty="0"/>
              <a:t> and </a:t>
            </a:r>
            <a:r>
              <a:rPr lang="en-US" sz="2000" b="1" dirty="0"/>
              <a:t>data</a:t>
            </a:r>
            <a:r>
              <a:rPr lang="en-US" sz="2000" dirty="0"/>
              <a:t> than the main memory.  </a:t>
            </a:r>
            <a:endParaRPr lang="en-US" sz="2000" dirty="0"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16" y="3934090"/>
            <a:ext cx="1982222" cy="1707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184" y="4082225"/>
            <a:ext cx="3463541" cy="1559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571" y="3723928"/>
            <a:ext cx="2878109" cy="23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EFF9B-8164-494D-A98D-B699F863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D4FC-2E2A-B34C-A801-E95F62DC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AE47-CACB-334A-B6F6-EDBB9433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4524406" y="5595040"/>
            <a:ext cx="10165953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Level-2 cache</a:t>
            </a:r>
            <a:r>
              <a:rPr lang="en-US" altLang="en-US" dirty="0">
                <a:solidFill>
                  <a:srgbClr val="112EAC"/>
                </a:solidFill>
              </a:rPr>
              <a:t>: </a:t>
            </a:r>
            <a:r>
              <a:rPr lang="en-US" altLang="en-US" dirty="0"/>
              <a:t>outside the CPU (</a:t>
            </a:r>
            <a:r>
              <a:rPr lang="en-US" altLang="en-US" dirty="0">
                <a:solidFill>
                  <a:srgbClr val="C00000"/>
                </a:solidFill>
              </a:rPr>
              <a:t>attached to CPU by high speed data bus</a:t>
            </a:r>
            <a:r>
              <a:rPr lang="en-US" alt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08" y="2269988"/>
            <a:ext cx="5576653" cy="3268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05" y="2657296"/>
            <a:ext cx="1982222" cy="17075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6938" y="4551696"/>
            <a:ext cx="3591752" cy="44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Level-1 cache</a:t>
            </a:r>
            <a:r>
              <a:rPr lang="en-US" altLang="en-US" dirty="0"/>
              <a:t>: inside the CPU</a:t>
            </a:r>
          </a:p>
        </p:txBody>
      </p:sp>
    </p:spTree>
    <p:extLst>
      <p:ext uri="{BB962C8B-B14F-4D97-AF65-F5344CB8AC3E}">
        <p14:creationId xmlns:p14="http://schemas.microsoft.com/office/powerpoint/2010/main" val="295877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390" y="1862757"/>
            <a:ext cx="9845290" cy="2854148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Cache hit</a:t>
            </a:r>
            <a:r>
              <a:rPr lang="en-US" altLang="en-US" dirty="0"/>
              <a:t>: when data to be read is already in cache memory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Cache miss</a:t>
            </a:r>
            <a:r>
              <a:rPr lang="en-US" altLang="en-US" dirty="0"/>
              <a:t>: when data to be read is not in cache memory.</a:t>
            </a:r>
          </a:p>
        </p:txBody>
      </p:sp>
    </p:spTree>
    <p:extLst>
      <p:ext uri="{BB962C8B-B14F-4D97-AF65-F5344CB8AC3E}">
        <p14:creationId xmlns:p14="http://schemas.microsoft.com/office/powerpoint/2010/main" val="405772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5219" y="1690688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  <a:latin typeface="Garamond" panose="02020404030301010803" pitchFamily="18" charset="0"/>
              </a:rPr>
              <a:t>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0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410140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9C3D1B6-F695-6644-BD6D-FFB674884B6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9" name="Rectangle 205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How a Program Runs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03961" y="2315520"/>
            <a:ext cx="4038605" cy="3230880"/>
            <a:chOff x="958211" y="2225040"/>
            <a:chExt cx="3200569" cy="3101900"/>
          </a:xfrm>
        </p:grpSpPr>
        <p:sp>
          <p:nvSpPr>
            <p:cNvPr id="2" name="TextBox 1"/>
            <p:cNvSpPr txBox="1"/>
            <p:nvPr/>
          </p:nvSpPr>
          <p:spPr>
            <a:xfrm>
              <a:off x="1325880" y="2225040"/>
              <a:ext cx="179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Program loaded: 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10702" y="2225040"/>
              <a:ext cx="1248078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Hard disk drive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19662" y="3311289"/>
              <a:ext cx="503754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RAM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45536" y="4993428"/>
              <a:ext cx="452016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CPU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371541" y="2699266"/>
              <a:ext cx="10566" cy="4892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382105" y="3878485"/>
              <a:ext cx="0" cy="10064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00309" y="2785379"/>
              <a:ext cx="632899" cy="354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loader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8211" y="4076605"/>
              <a:ext cx="2329198" cy="325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OS</a:t>
              </a:r>
              <a:r>
                <a:rPr lang="en-US" sz="1600" dirty="0"/>
                <a:t> points to program </a:t>
              </a:r>
              <a:r>
                <a:rPr lang="en-US" sz="1600" b="1" dirty="0">
                  <a:solidFill>
                    <a:srgbClr val="C00000"/>
                  </a:solidFill>
                </a:rPr>
                <a:t>entry point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998900"/>
            <a:ext cx="6446520" cy="4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04395" y="641405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32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9680" y="1910418"/>
            <a:ext cx="9906000" cy="247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Why does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memory access</a:t>
            </a:r>
            <a:r>
              <a:rPr lang="en-US" sz="20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000" u="sng" dirty="0">
                <a:latin typeface="Garamond" panose="02020404030301010803" pitchFamily="18" charset="0"/>
              </a:rPr>
              <a:t>take more machine cycles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than register access?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What are the </a:t>
            </a:r>
            <a:r>
              <a:rPr lang="en-US" sz="2000" u="sng" dirty="0">
                <a:solidFill>
                  <a:srgbClr val="C00000"/>
                </a:solidFill>
                <a:latin typeface="Garamond" panose="02020404030301010803" pitchFamily="18" charset="0"/>
              </a:rPr>
              <a:t>three basic steps 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in the instruction execution cycle?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Which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two additional steps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are required in the instruction execution cycle when a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memory operand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is used?</a:t>
            </a:r>
            <a:endParaRPr lang="en-US" sz="2000" dirty="0">
              <a:solidFill>
                <a:srgbClr val="112EAC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9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solidFill>
                  <a:srgbClr val="112EAC"/>
                </a:solidFill>
                <a:latin typeface="Garamond" panose="02020404030301010803" pitchFamily="18" charset="0"/>
              </a:rPr>
              <a:t>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0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FA84C29-E1B6-5C49-A2EF-CAA67F21616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Basic Execution Environment</a:t>
            </a:r>
          </a:p>
        </p:txBody>
      </p:sp>
      <p:sp>
        <p:nvSpPr>
          <p:cNvPr id="1536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54177" y="1929984"/>
            <a:ext cx="5943600" cy="2438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Addressable memory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General-purpose registers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Index and base registers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Specialized register uses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Status flags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Floating-point, MMX, XMM registers</a:t>
            </a:r>
          </a:p>
        </p:txBody>
      </p:sp>
    </p:spTree>
    <p:extLst>
      <p:ext uri="{BB962C8B-B14F-4D97-AF65-F5344CB8AC3E}">
        <p14:creationId xmlns:p14="http://schemas.microsoft.com/office/powerpoint/2010/main" val="3182797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27CF825-DDE5-AB45-B368-E659311A8F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14093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Basic Execution Environment:</a:t>
            </a:r>
            <a:r>
              <a:rPr lang="en-US" altLang="en-US" sz="4000" dirty="0"/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Addressable Memory</a:t>
            </a:r>
          </a:p>
        </p:txBody>
      </p:sp>
      <p:sp>
        <p:nvSpPr>
          <p:cNvPr id="163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4491" y="2267815"/>
            <a:ext cx="6477000" cy="2895600"/>
          </a:xfrm>
        </p:spPr>
        <p:txBody>
          <a:bodyPr/>
          <a:lstStyle/>
          <a:p>
            <a:pPr eaLnBrk="1" hangingPunct="1"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Protected mode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4 GB space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32-bit address</a:t>
            </a:r>
          </a:p>
          <a:p>
            <a:pPr eaLnBrk="1" hangingPunct="1"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Real-address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112EAC"/>
                </a:solidFill>
              </a:rPr>
              <a:t>Virtual-8086 modes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1 MB space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20-bit address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0732" y="1826994"/>
            <a:ext cx="206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/>
              <a:t>Address </a:t>
            </a:r>
            <a:r>
              <a:rPr lang="en-US" sz="2000" b="1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50594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General-Purpose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Registers</a:t>
            </a:r>
          </a:p>
        </p:txBody>
      </p:sp>
      <p:graphicFrame>
        <p:nvGraphicFramePr>
          <p:cNvPr id="17413" name="Object 4"/>
          <p:cNvGraphicFramePr>
            <a:graphicFrameLocks noChangeAspect="1"/>
          </p:cNvGraphicFramePr>
          <p:nvPr/>
        </p:nvGraphicFramePr>
        <p:xfrm>
          <a:off x="3602601" y="3238318"/>
          <a:ext cx="4929011" cy="2990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VISIO" r:id="rId4" imgW="4210812" imgH="2549652" progId="Visio.Drawing.6">
                  <p:embed/>
                </p:oleObj>
              </mc:Choice>
              <mc:Fallback>
                <p:oleObj name="VISIO" r:id="rId4" imgW="4210812" imgH="2549652" progId="Visio.Drawing.6">
                  <p:embed/>
                  <p:pic>
                    <p:nvPicPr>
                      <p:cNvPr id="174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601" y="3238318"/>
                        <a:ext cx="4929011" cy="299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247182" y="1822396"/>
            <a:ext cx="99084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/>
              <a:t>Registers are high speed </a:t>
            </a:r>
            <a:r>
              <a:rPr lang="en-US" altLang="en-US" sz="2000" b="1" dirty="0">
                <a:solidFill>
                  <a:srgbClr val="112EAC"/>
                </a:solidFill>
              </a:rPr>
              <a:t>storage locations </a:t>
            </a:r>
            <a:r>
              <a:rPr lang="en-US" altLang="en-US" sz="2000" dirty="0"/>
              <a:t>inside the CPU.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4647" y="3686416"/>
            <a:ext cx="16426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Pointer</a:t>
            </a:r>
          </a:p>
          <a:p>
            <a:r>
              <a:rPr lang="en-US" sz="1600" dirty="0"/>
              <a:t>Stack Pointer</a:t>
            </a:r>
          </a:p>
          <a:p>
            <a:r>
              <a:rPr lang="en-US" sz="1600" dirty="0"/>
              <a:t>Source Index</a:t>
            </a:r>
          </a:p>
          <a:p>
            <a:r>
              <a:rPr lang="en-US" sz="1600" dirty="0"/>
              <a:t>Destination 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4424" y="5684520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Pointer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60343" y="3640696"/>
            <a:ext cx="14986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Ax Accumulator</a:t>
            </a:r>
          </a:p>
          <a:p>
            <a:r>
              <a:rPr lang="en-US" sz="1600" dirty="0"/>
              <a:t>BX Bas</a:t>
            </a:r>
          </a:p>
          <a:p>
            <a:r>
              <a:rPr lang="en-US" sz="1600" dirty="0"/>
              <a:t>CX Counter</a:t>
            </a:r>
          </a:p>
          <a:p>
            <a:r>
              <a:rPr lang="en-US" sz="1600" dirty="0"/>
              <a:t>DX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1559" y="2786219"/>
            <a:ext cx="1731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112EAC"/>
                </a:solidFill>
              </a:rPr>
              <a:t>E</a:t>
            </a:r>
            <a:r>
              <a:rPr lang="en-US" b="1" dirty="0">
                <a:solidFill>
                  <a:srgbClr val="112EAC"/>
                </a:solidFill>
              </a:rPr>
              <a:t> for Extended?</a:t>
            </a:r>
          </a:p>
        </p:txBody>
      </p:sp>
    </p:spTree>
    <p:extLst>
      <p:ext uri="{BB962C8B-B14F-4D97-AF65-F5344CB8AC3E}">
        <p14:creationId xmlns:p14="http://schemas.microsoft.com/office/powerpoint/2010/main" val="365445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EEFBBB2-2740-554C-897D-43AD4DC54C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Accessing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Parts of Registers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645" y="1856669"/>
            <a:ext cx="7772400" cy="990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dirty="0">
                <a:solidFill>
                  <a:srgbClr val="112EAC"/>
                </a:solidFill>
              </a:rPr>
              <a:t>8-bit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name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112EAC"/>
                </a:solidFill>
              </a:rPr>
              <a:t>16-bit</a:t>
            </a:r>
            <a:r>
              <a:rPr lang="en-US" altLang="en-US" dirty="0"/>
              <a:t> name, or </a:t>
            </a:r>
            <a:r>
              <a:rPr lang="en-US" altLang="en-US" dirty="0">
                <a:solidFill>
                  <a:srgbClr val="112EAC"/>
                </a:solidFill>
              </a:rPr>
              <a:t>32-bit</a:t>
            </a:r>
            <a:r>
              <a:rPr lang="en-US" altLang="en-US" dirty="0"/>
              <a:t> name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Applies to </a:t>
            </a:r>
            <a:r>
              <a:rPr lang="en-US" altLang="en-US" b="1" dirty="0"/>
              <a:t>EAX</a:t>
            </a:r>
            <a:r>
              <a:rPr lang="en-US" altLang="en-US" dirty="0"/>
              <a:t>, </a:t>
            </a:r>
            <a:r>
              <a:rPr lang="en-US" altLang="en-US" b="1" dirty="0"/>
              <a:t>EBX</a:t>
            </a:r>
            <a:r>
              <a:rPr lang="en-US" altLang="en-US" dirty="0"/>
              <a:t>, </a:t>
            </a:r>
            <a:r>
              <a:rPr lang="en-US" altLang="en-US" b="1" dirty="0"/>
              <a:t>ECX</a:t>
            </a:r>
            <a:r>
              <a:rPr lang="en-US" altLang="en-US" dirty="0"/>
              <a:t>, and </a:t>
            </a:r>
            <a:r>
              <a:rPr lang="en-US" altLang="en-US" b="1" dirty="0"/>
              <a:t>EDX</a:t>
            </a:r>
          </a:p>
        </p:txBody>
      </p:sp>
      <p:graphicFrame>
        <p:nvGraphicFramePr>
          <p:cNvPr id="18438" name="Object 4"/>
          <p:cNvGraphicFramePr>
            <a:graphicFrameLocks noChangeAspect="1"/>
          </p:cNvGraphicFramePr>
          <p:nvPr/>
        </p:nvGraphicFramePr>
        <p:xfrm>
          <a:off x="7475435" y="1990480"/>
          <a:ext cx="3680245" cy="199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VISIO" r:id="rId4" imgW="2702052" imgH="1475232" progId="Visio.Drawing.6">
                  <p:embed/>
                </p:oleObj>
              </mc:Choice>
              <mc:Fallback>
                <p:oleObj name="VISIO" r:id="rId4" imgW="2702052" imgH="1475232" progId="Visio.Drawing.6">
                  <p:embed/>
                  <p:pic>
                    <p:nvPicPr>
                      <p:cNvPr id="184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127" b="-1216"/>
                      <a:stretch>
                        <a:fillRect/>
                      </a:stretch>
                    </p:blipFill>
                    <p:spPr bwMode="auto">
                      <a:xfrm>
                        <a:off x="7475435" y="1990480"/>
                        <a:ext cx="3680245" cy="19934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68295"/>
            <a:ext cx="5664173" cy="178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175607" y="4168167"/>
            <a:ext cx="4279900" cy="2141406"/>
            <a:chOff x="6760572" y="2541398"/>
            <a:chExt cx="4279900" cy="21414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572" y="2790504"/>
              <a:ext cx="4279900" cy="18923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162800" y="254139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Ex: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5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82B-262E-2342-8DD2-B4B38313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B0134-6048-1445-863B-E29B6425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1971-602A-094F-A3E4-73465615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7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291C35-7228-6E4E-94CB-5AD5DAEF94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Index</a:t>
            </a:r>
            <a:r>
              <a:rPr lang="en-US" altLang="en-US" sz="4000" dirty="0">
                <a:solidFill>
                  <a:srgbClr val="112EAC"/>
                </a:solidFill>
              </a:rPr>
              <a:t> and </a:t>
            </a:r>
            <a:r>
              <a:rPr lang="en-US" altLang="en-US" sz="4000" b="1" dirty="0">
                <a:solidFill>
                  <a:srgbClr val="112EAC"/>
                </a:solidFill>
              </a:rPr>
              <a:t>Base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7180" y="1905000"/>
            <a:ext cx="7772400" cy="1066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Some registers have only a 16-bit name for their </a:t>
            </a:r>
            <a:r>
              <a:rPr lang="en-US" altLang="en-US" dirty="0">
                <a:solidFill>
                  <a:srgbClr val="112EAC"/>
                </a:solidFill>
              </a:rPr>
              <a:t>lower half</a:t>
            </a:r>
            <a:r>
              <a:rPr lang="en-US" altLang="en-US" dirty="0"/>
              <a:t>:</a:t>
            </a: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32" y="3139440"/>
            <a:ext cx="2854945" cy="220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2" y="2642379"/>
            <a:ext cx="3520768" cy="28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1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71046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3420" y="1862349"/>
            <a:ext cx="60198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EAX – accumulator: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automatically </a:t>
            </a:r>
            <a:r>
              <a:rPr lang="en-US" dirty="0">
                <a:solidFill>
                  <a:srgbClr val="2F2A2B"/>
                </a:solidFill>
              </a:rPr>
              <a:t>used by </a:t>
            </a:r>
            <a:r>
              <a:rPr lang="en-US" u="sng" dirty="0">
                <a:solidFill>
                  <a:srgbClr val="2F2A2B"/>
                </a:solidFill>
              </a:rPr>
              <a:t>multiplication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u="sng" dirty="0">
                <a:solidFill>
                  <a:srgbClr val="2F2A2B"/>
                </a:solidFill>
              </a:rPr>
              <a:t>division </a:t>
            </a:r>
            <a:r>
              <a:rPr lang="en-US" dirty="0">
                <a:solidFill>
                  <a:srgbClr val="2F2A2B"/>
                </a:solidFill>
              </a:rPr>
              <a:t>instructions</a:t>
            </a:r>
            <a:r>
              <a:rPr lang="en-US" u="sng" dirty="0">
                <a:solidFill>
                  <a:srgbClr val="2F2A2B"/>
                </a:solidFill>
              </a:rPr>
              <a:t> </a:t>
            </a:r>
            <a:endParaRPr lang="en-US" altLang="en-US" u="sng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ECX – loop counter: </a:t>
            </a:r>
            <a:r>
              <a:rPr lang="en-US" dirty="0"/>
              <a:t> </a:t>
            </a:r>
            <a:r>
              <a:rPr lang="en-US" dirty="0">
                <a:solidFill>
                  <a:srgbClr val="112EAC"/>
                </a:solidFill>
              </a:rPr>
              <a:t>contain</a:t>
            </a:r>
            <a:r>
              <a:rPr lang="en-US" dirty="0"/>
              <a:t> the loop count value </a:t>
            </a:r>
            <a:r>
              <a:rPr lang="en-US" u="sng" dirty="0"/>
              <a:t>for iterative instructions</a:t>
            </a:r>
            <a:endParaRPr lang="en-US" altLang="en-US" b="1" u="sng" dirty="0"/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b="1" dirty="0"/>
              <a:t>ESI, EDI – index registers: </a:t>
            </a:r>
            <a:r>
              <a:rPr lang="en-US" dirty="0">
                <a:solidFill>
                  <a:srgbClr val="112EAC"/>
                </a:solidFill>
              </a:rPr>
              <a:t>used</a:t>
            </a:r>
            <a:r>
              <a:rPr lang="en-US" dirty="0">
                <a:solidFill>
                  <a:srgbClr val="2F2A2B"/>
                </a:solidFill>
              </a:rPr>
              <a:t> by </a:t>
            </a:r>
            <a:r>
              <a:rPr lang="en-US" u="sng" dirty="0">
                <a:solidFill>
                  <a:srgbClr val="2F2A2B"/>
                </a:solidFill>
              </a:rPr>
              <a:t>high-speed memory transfer instructions</a:t>
            </a:r>
            <a:r>
              <a:rPr lang="en-US" dirty="0">
                <a:solidFill>
                  <a:srgbClr val="2F2A2B"/>
                </a:solidFill>
              </a:rPr>
              <a:t>.</a:t>
            </a:r>
            <a:r>
              <a:rPr lang="en-US" altLang="en-US" b="1" dirty="0"/>
              <a:t> 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endParaRPr lang="en-US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58" y="1862349"/>
            <a:ext cx="4993208" cy="4365766"/>
          </a:xfrm>
          <a:prstGeom prst="rect">
            <a:avLst/>
          </a:prstGeom>
        </p:spPr>
      </p:pic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95275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73480" y="1862349"/>
            <a:ext cx="60198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</a:pPr>
            <a:r>
              <a:rPr lang="en-US" altLang="en-US" b="1" dirty="0">
                <a:solidFill>
                  <a:srgbClr val="112EAC"/>
                </a:solidFill>
              </a:rPr>
              <a:t>ESP – stack pointer: </a:t>
            </a:r>
            <a:r>
              <a:rPr lang="en-US" sz="1500" dirty="0">
                <a:solidFill>
                  <a:srgbClr val="112EAC"/>
                </a:solidFill>
              </a:rPr>
              <a:t>addresses data on the stack, rarely used for ordinary </a:t>
            </a:r>
            <a:r>
              <a:rPr lang="en-US" sz="1400" u="sng" dirty="0">
                <a:solidFill>
                  <a:srgbClr val="112EAC"/>
                </a:solidFill>
              </a:rPr>
              <a:t>arithmetic or data transfer</a:t>
            </a:r>
            <a:r>
              <a:rPr lang="en-US" sz="1400" dirty="0">
                <a:solidFill>
                  <a:srgbClr val="112EAC"/>
                </a:solidFill>
              </a:rPr>
              <a:t>. </a:t>
            </a:r>
            <a:endParaRPr lang="en-US" altLang="en-US" sz="1400" b="1" dirty="0">
              <a:solidFill>
                <a:srgbClr val="112EAC"/>
              </a:solidFill>
            </a:endParaRPr>
          </a:p>
          <a:p>
            <a:pPr lvl="1"/>
            <a:r>
              <a:rPr lang="en-US" altLang="en-US" b="1" dirty="0">
                <a:solidFill>
                  <a:srgbClr val="112EAC"/>
                </a:solidFill>
              </a:rPr>
              <a:t>EBP – frame pointer (stack): </a:t>
            </a:r>
            <a:r>
              <a:rPr lang="en-US" altLang="en-US" sz="1500" dirty="0">
                <a:solidFill>
                  <a:srgbClr val="112EAC"/>
                </a:solidFill>
              </a:rPr>
              <a:t>used by </a:t>
            </a:r>
            <a:r>
              <a:rPr lang="en-US" sz="1500" dirty="0">
                <a:solidFill>
                  <a:srgbClr val="112EAC"/>
                </a:solidFill>
              </a:rPr>
              <a:t>high-level languages to reference function parameters and local variables on </a:t>
            </a:r>
            <a:r>
              <a:rPr lang="en-US" sz="1700" dirty="0">
                <a:solidFill>
                  <a:srgbClr val="112EAC"/>
                </a:solidFill>
              </a:rPr>
              <a:t>the stack.</a:t>
            </a:r>
            <a:endParaRPr lang="en-US" altLang="en-US" sz="1700" b="1" dirty="0">
              <a:solidFill>
                <a:srgbClr val="112EAC"/>
              </a:solidFill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80008" y="1964972"/>
            <a:ext cx="4856813" cy="4113265"/>
            <a:chOff x="6980008" y="1964972"/>
            <a:chExt cx="4856813" cy="41132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0008" y="1964972"/>
              <a:ext cx="4856813" cy="406195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762389" y="4684151"/>
              <a:ext cx="700745" cy="1394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84602" y="3341149"/>
              <a:ext cx="592571" cy="6162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23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60" y="2128309"/>
            <a:ext cx="3423306" cy="2012549"/>
          </a:xfrm>
          <a:prstGeom prst="rect">
            <a:avLst/>
          </a:prstGeom>
        </p:spPr>
      </p:pic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3148" y="1771573"/>
            <a:ext cx="5882140" cy="4267200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Segment</a:t>
            </a:r>
            <a:r>
              <a:rPr lang="en-US" altLang="en-US" dirty="0"/>
              <a:t>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Indicate </a:t>
            </a:r>
            <a:r>
              <a:rPr lang="en-US" b="1" dirty="0"/>
              <a:t>base addresses </a:t>
            </a:r>
            <a:r>
              <a:rPr lang="en-US" dirty="0"/>
              <a:t>of </a:t>
            </a:r>
            <a:r>
              <a:rPr lang="en-US" u="sng" dirty="0"/>
              <a:t>preassigned memory areas</a:t>
            </a:r>
            <a:r>
              <a:rPr lang="en-US" dirty="0"/>
              <a:t>.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112EAC"/>
                </a:solidFill>
              </a:rPr>
              <a:t>six segment registers </a:t>
            </a:r>
            <a:r>
              <a:rPr lang="en-US" u="sng" dirty="0"/>
              <a:t>point</a:t>
            </a:r>
            <a:r>
              <a:rPr lang="en-US" dirty="0"/>
              <a:t> to where these segments are </a:t>
            </a:r>
            <a:r>
              <a:rPr lang="en-US" u="sng" dirty="0"/>
              <a:t>located</a:t>
            </a:r>
            <a:r>
              <a:rPr lang="en-US" dirty="0"/>
              <a:t> in the memory.</a:t>
            </a: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CS – code segment: </a:t>
            </a:r>
            <a:r>
              <a:rPr lang="en-US" dirty="0"/>
              <a:t>hold program instructions</a:t>
            </a:r>
            <a:endParaRPr lang="en-US" altLang="en-US" b="1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DS – data segment: </a:t>
            </a:r>
            <a:r>
              <a:rPr lang="en-US" dirty="0"/>
              <a:t>hold variables</a:t>
            </a:r>
            <a:endParaRPr lang="en-US" altLang="en-US" b="1" dirty="0"/>
          </a:p>
          <a:p>
            <a:pPr lvl="1"/>
            <a:r>
              <a:rPr lang="en-US" altLang="en-US" b="1" dirty="0"/>
              <a:t>SS – stack segment: </a:t>
            </a:r>
            <a:r>
              <a:rPr lang="en-US" dirty="0"/>
              <a:t>holds local function variables and function parameters.</a:t>
            </a:r>
            <a:endParaRPr lang="en-US" altLang="en-US" b="1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ES, FS, GS - additional segments: </a:t>
            </a:r>
            <a:r>
              <a:rPr lang="en-US" dirty="0"/>
              <a:t>can be used in a similar way as the other segment registers.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147560" y="4177033"/>
            <a:ext cx="40573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support the segmented memory organization</a:t>
            </a:r>
            <a:endParaRPr lang="en-US" sz="1600" dirty="0">
              <a:solidFill>
                <a:srgbClr val="C00000"/>
              </a:solidFill>
              <a:effectLst/>
            </a:endParaRPr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52052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5420" y="1798582"/>
            <a:ext cx="5882140" cy="4267200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b="1" dirty="0"/>
              <a:t>ES, FS, GS - additional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3263305"/>
            <a:ext cx="4626815" cy="2720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240" y="2332033"/>
            <a:ext cx="538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9240" y="2254428"/>
            <a:ext cx="961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</a:rPr>
              <a:t>For example</a:t>
            </a:r>
            <a:r>
              <a:rPr lang="en-US" b="1" dirty="0">
                <a:solidFill>
                  <a:schemeClr val="accent3"/>
                </a:solidFill>
              </a:rPr>
              <a:t>, </a:t>
            </a:r>
          </a:p>
          <a:p>
            <a:r>
              <a:rPr lang="en-US" dirty="0"/>
              <a:t>     If a program’s data </a:t>
            </a:r>
            <a:r>
              <a:rPr lang="en-US" b="1" dirty="0">
                <a:solidFill>
                  <a:srgbClr val="112EAC"/>
                </a:solidFill>
              </a:rPr>
              <a:t>could not fit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into a single </a:t>
            </a:r>
            <a:r>
              <a:rPr lang="en-US" b="1" u="sng" dirty="0"/>
              <a:t>data segment</a:t>
            </a:r>
            <a:r>
              <a:rPr lang="en-US" dirty="0"/>
              <a:t>, we could use </a:t>
            </a:r>
            <a:r>
              <a:rPr lang="en-US" dirty="0">
                <a:solidFill>
                  <a:srgbClr val="112EAC"/>
                </a:solidFill>
              </a:rPr>
              <a:t>two segment registers </a:t>
            </a:r>
            <a:r>
              <a:rPr lang="en-US" dirty="0"/>
              <a:t>to    </a:t>
            </a:r>
          </a:p>
          <a:p>
            <a:r>
              <a:rPr lang="en-US" dirty="0"/>
              <a:t>     point to the two data segments.</a:t>
            </a: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734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94801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41F09E1-A5DF-2C44-8D14-0E348AFC97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42" y="1887522"/>
            <a:ext cx="9832798" cy="417674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EIP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112EAC"/>
                </a:solidFill>
              </a:rPr>
              <a:t>instruction pointer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sz="1800" dirty="0">
                <a:solidFill>
                  <a:schemeClr val="tx1"/>
                </a:solidFill>
              </a:rPr>
              <a:t>also called</a:t>
            </a:r>
            <a:r>
              <a:rPr lang="en-US" sz="1800" dirty="0">
                <a:solidFill>
                  <a:schemeClr val="accent3"/>
                </a:solidFill>
              </a:rPr>
              <a:t> </a:t>
            </a:r>
            <a:r>
              <a:rPr lang="en-US" sz="1800" b="1" dirty="0">
                <a:solidFill>
                  <a:srgbClr val="112EAC"/>
                </a:solidFill>
              </a:rPr>
              <a:t>program counter</a:t>
            </a:r>
            <a:r>
              <a:rPr lang="en-US" sz="1800" b="1" dirty="0"/>
              <a:t>)</a:t>
            </a:r>
            <a:r>
              <a:rPr lang="en-US" altLang="en-US" dirty="0"/>
              <a:t>: </a:t>
            </a:r>
            <a:r>
              <a:rPr lang="en-US" dirty="0"/>
              <a:t>contains the address of the </a:t>
            </a:r>
            <a:r>
              <a:rPr lang="en-US" b="1" u="sng" dirty="0"/>
              <a:t>next instruction to be executed</a:t>
            </a:r>
            <a:r>
              <a:rPr lang="en-US" dirty="0"/>
              <a:t> .</a:t>
            </a:r>
            <a:endParaRPr lang="en-US" altLang="en-US" dirty="0"/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EFLAGS- </a:t>
            </a:r>
            <a:r>
              <a:rPr lang="en-US" altLang="en-US" dirty="0"/>
              <a:t>a</a:t>
            </a:r>
            <a:r>
              <a:rPr lang="en-US" altLang="en-US" b="1" dirty="0"/>
              <a:t> </a:t>
            </a:r>
            <a:r>
              <a:rPr lang="en-US" dirty="0"/>
              <a:t>register consists of </a:t>
            </a:r>
            <a:r>
              <a:rPr lang="en-US" b="1" dirty="0">
                <a:solidFill>
                  <a:srgbClr val="112EAC"/>
                </a:solidFill>
              </a:rPr>
              <a:t>individual binary bits </a:t>
            </a:r>
            <a:r>
              <a:rPr lang="en-US" dirty="0"/>
              <a:t>that </a:t>
            </a:r>
            <a:r>
              <a:rPr lang="en-US" u="sng" dirty="0"/>
              <a:t>control</a:t>
            </a:r>
            <a:r>
              <a:rPr lang="en-US" dirty="0"/>
              <a:t> the </a:t>
            </a:r>
            <a:r>
              <a:rPr lang="en-US" b="1" dirty="0"/>
              <a:t>operation</a:t>
            </a:r>
            <a:r>
              <a:rPr lang="en-US" dirty="0"/>
              <a:t> of the CPU or </a:t>
            </a:r>
            <a:r>
              <a:rPr lang="en-US" u="sng" dirty="0"/>
              <a:t>reflect</a:t>
            </a:r>
            <a:r>
              <a:rPr lang="en-US" dirty="0"/>
              <a:t> </a:t>
            </a:r>
            <a:r>
              <a:rPr lang="en-US" b="1" dirty="0">
                <a:solidFill>
                  <a:srgbClr val="112EAC"/>
                </a:solidFill>
              </a:rPr>
              <a:t>the outcome </a:t>
            </a:r>
            <a:r>
              <a:rPr lang="en-US" dirty="0"/>
              <a:t>of </a:t>
            </a:r>
            <a:r>
              <a:rPr lang="en-US" b="1" dirty="0"/>
              <a:t>some CPU operation.</a:t>
            </a:r>
            <a:endParaRPr lang="en-US" altLang="en-US" b="1" dirty="0"/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</a:rPr>
              <a:t>status</a:t>
            </a:r>
            <a:r>
              <a:rPr lang="en-US" altLang="en-US" sz="2000" dirty="0"/>
              <a:t> and </a:t>
            </a:r>
            <a:r>
              <a:rPr lang="en-US" altLang="en-US" sz="2000" b="1" dirty="0">
                <a:solidFill>
                  <a:srgbClr val="112EAC"/>
                </a:solidFill>
              </a:rPr>
              <a:t>control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flags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Each flag is a single binary bit</a:t>
            </a:r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600" dirty="0">
                <a:solidFill>
                  <a:srgbClr val="112EAC"/>
                </a:solidFill>
              </a:rPr>
              <a:t>Some </a:t>
            </a:r>
            <a:r>
              <a:rPr lang="en-US" altLang="en-US" sz="3600" b="1" dirty="0">
                <a:solidFill>
                  <a:srgbClr val="112EAC"/>
                </a:solidFill>
              </a:rPr>
              <a:t>Specialized </a:t>
            </a:r>
            <a:r>
              <a:rPr lang="en-US" altLang="en-US" sz="3600" dirty="0">
                <a:solidFill>
                  <a:srgbClr val="112EAC"/>
                </a:solidFill>
              </a:rPr>
              <a:t>Register Uses</a:t>
            </a:r>
            <a:endParaRPr lang="en-US" altLang="en-US" sz="16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8888" y="3937731"/>
            <a:ext cx="6285707" cy="3365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flag is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it equals 1; it is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clear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(or reset) when it equals 0.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3" y="4808037"/>
            <a:ext cx="6903979" cy="14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0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9F771D9-6E35-BF45-A4AC-83D67FFC0F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0159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Flags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5240"/>
            <a:ext cx="6142307" cy="632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703"/>
            <a:ext cx="5989320" cy="21452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" y="3916338"/>
            <a:ext cx="5632300" cy="1839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0299" y="3979528"/>
            <a:ext cx="1948721" cy="490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58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9F771D9-6E35-BF45-A4AC-83D67FFC0F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0159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Execution Environment: </a:t>
            </a:r>
            <a:r>
              <a:rPr lang="en-US" altLang="en-US" sz="4000" dirty="0">
                <a:solidFill>
                  <a:srgbClr val="112EAC"/>
                </a:solidFill>
              </a:rPr>
              <a:t>Status Flags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7189" y="2362200"/>
            <a:ext cx="67818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Carry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unsigned </a:t>
            </a:r>
            <a:r>
              <a:rPr lang="en-US" altLang="en-US" sz="1700" dirty="0"/>
              <a:t>arithmetic out of range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Overflow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signed</a:t>
            </a:r>
            <a:r>
              <a:rPr lang="en-US" altLang="en-US" sz="1700" dirty="0"/>
              <a:t> arithmetic out of range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Sign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negative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Zero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zero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Auxiliary Carry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carry</a:t>
            </a:r>
            <a:r>
              <a:rPr lang="en-US" altLang="en-US" sz="1700" dirty="0"/>
              <a:t> from bit 3 to bit 4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Parity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sum</a:t>
            </a:r>
            <a:r>
              <a:rPr lang="en-US" altLang="en-US" sz="1700" dirty="0"/>
              <a:t> of 1 bits is an even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240" y="1817929"/>
            <a:ext cx="949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</a:rPr>
              <a:t>Status flags </a:t>
            </a:r>
            <a:r>
              <a:rPr lang="en-US" dirty="0"/>
              <a:t>record certain information about the most recent </a:t>
            </a:r>
            <a:r>
              <a:rPr lang="en-US" b="1" dirty="0">
                <a:solidFill>
                  <a:srgbClr val="112EAC"/>
                </a:solidFill>
              </a:rPr>
              <a:t>arithmetic</a:t>
            </a:r>
            <a:r>
              <a:rPr lang="en-US" dirty="0"/>
              <a:t> or </a:t>
            </a:r>
            <a:r>
              <a:rPr lang="en-US" b="1" dirty="0">
                <a:solidFill>
                  <a:srgbClr val="112EAC"/>
                </a:solidFill>
              </a:rPr>
              <a:t>logical</a:t>
            </a:r>
            <a:r>
              <a:rPr lang="en-US" dirty="0"/>
              <a:t> operation.</a:t>
            </a:r>
          </a:p>
        </p:txBody>
      </p:sp>
    </p:spTree>
    <p:extLst>
      <p:ext uri="{BB962C8B-B14F-4D97-AF65-F5344CB8AC3E}">
        <p14:creationId xmlns:p14="http://schemas.microsoft.com/office/powerpoint/2010/main" val="191043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34440" y="1831869"/>
            <a:ext cx="9814560" cy="42672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dirty="0"/>
              <a:t> </a:t>
            </a:r>
            <a:r>
              <a:rPr lang="en-US" altLang="en-US" b="1" dirty="0"/>
              <a:t>General-Purpose (Note)</a:t>
            </a:r>
          </a:p>
          <a:p>
            <a:pPr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dirty="0"/>
              <a:t>Despite their designation as general-purpose registers, there </a:t>
            </a:r>
            <a:r>
              <a:rPr lang="en-US" u="sng" dirty="0"/>
              <a:t>restrictions</a:t>
            </a:r>
            <a:r>
              <a:rPr lang="en-US" dirty="0"/>
              <a:t> on how they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Many </a:t>
            </a:r>
            <a:r>
              <a:rPr lang="en-US" u="sng" dirty="0"/>
              <a:t>instructions</a:t>
            </a:r>
            <a:r>
              <a:rPr lang="en-US" dirty="0"/>
              <a:t> either </a:t>
            </a:r>
            <a:r>
              <a:rPr lang="en-US" b="1" dirty="0">
                <a:solidFill>
                  <a:srgbClr val="112EAC"/>
                </a:solidFill>
              </a:rPr>
              <a:t>require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112EAC"/>
                </a:solidFill>
              </a:rPr>
              <a:t>implicitly</a:t>
            </a:r>
            <a:r>
              <a:rPr lang="en-US" dirty="0"/>
              <a:t> use specific registers as operands. </a:t>
            </a: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rgbClr val="112EAC"/>
                </a:solidFill>
              </a:rPr>
              <a:t>Ex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 Some variations of the </a:t>
            </a:r>
            <a:r>
              <a:rPr lang="en-US" b="1" dirty="0" err="1">
                <a:solidFill>
                  <a:srgbClr val="112EAC"/>
                </a:solidFill>
              </a:rPr>
              <a:t>imul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Signed</a:t>
            </a:r>
            <a:r>
              <a:rPr lang="en-US" dirty="0"/>
              <a:t> Multiply) and </a:t>
            </a:r>
            <a:r>
              <a:rPr lang="en-US" b="1" dirty="0" err="1">
                <a:solidFill>
                  <a:srgbClr val="112EAC"/>
                </a:solidFill>
              </a:rPr>
              <a:t>idiv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Signed</a:t>
            </a:r>
            <a:r>
              <a:rPr lang="en-US" dirty="0"/>
              <a:t> Divide) </a:t>
            </a:r>
            <a:r>
              <a:rPr lang="en-US" dirty="0">
                <a:solidFill>
                  <a:srgbClr val="112EAC"/>
                </a:solidFill>
              </a:rPr>
              <a:t>instructions</a:t>
            </a:r>
            <a:r>
              <a:rPr lang="en-US" dirty="0"/>
              <a:t> use the </a:t>
            </a:r>
            <a:r>
              <a:rPr lang="en-US" b="1" dirty="0">
                <a:solidFill>
                  <a:srgbClr val="112EAC"/>
                </a:solidFill>
              </a:rPr>
              <a:t>EDX</a:t>
            </a:r>
            <a:r>
              <a:rPr lang="en-US" dirty="0"/>
              <a:t> register to hold the high-order </a:t>
            </a:r>
            <a:r>
              <a:rPr lang="en-US" b="1" dirty="0" err="1"/>
              <a:t>doubleword</a:t>
            </a:r>
            <a:r>
              <a:rPr lang="en-US" dirty="0"/>
              <a:t> of a product or dividend. 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>
                <a:solidFill>
                  <a:srgbClr val="112EAC"/>
                </a:solidFill>
              </a:rPr>
              <a:t>string instructions </a:t>
            </a:r>
            <a:r>
              <a:rPr lang="en-US" dirty="0"/>
              <a:t>require that the addresses of the </a:t>
            </a:r>
            <a:r>
              <a:rPr lang="en-US" u="sng" dirty="0"/>
              <a:t>source</a:t>
            </a:r>
            <a:r>
              <a:rPr lang="en-US" dirty="0"/>
              <a:t> and </a:t>
            </a:r>
            <a:r>
              <a:rPr lang="en-US" u="sng" dirty="0"/>
              <a:t>destination</a:t>
            </a:r>
            <a:r>
              <a:rPr lang="en-US" dirty="0"/>
              <a:t> operands be placed in the </a:t>
            </a:r>
            <a:r>
              <a:rPr lang="en-US" b="1" dirty="0">
                <a:solidFill>
                  <a:srgbClr val="112EAC"/>
                </a:solidFill>
              </a:rPr>
              <a:t>ESI</a:t>
            </a:r>
            <a:r>
              <a:rPr lang="en-US" dirty="0"/>
              <a:t> and </a:t>
            </a:r>
            <a:r>
              <a:rPr lang="en-US" b="1" dirty="0">
                <a:solidFill>
                  <a:srgbClr val="112EAC"/>
                </a:solidFill>
              </a:rPr>
              <a:t>EDI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registers, respectively.</a:t>
            </a: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7722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73480" y="1862349"/>
            <a:ext cx="10012680" cy="42672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processor uses the </a:t>
            </a:r>
            <a:r>
              <a:rPr lang="en-US" b="1" dirty="0">
                <a:solidFill>
                  <a:srgbClr val="112EAC"/>
                </a:solidFill>
              </a:rPr>
              <a:t>ESP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register to support stack-related operations such as </a:t>
            </a:r>
            <a:r>
              <a:rPr lang="en-US" b="1" dirty="0">
                <a:solidFill>
                  <a:srgbClr val="112EAC"/>
                </a:solidFill>
              </a:rPr>
              <a:t>function calls and returns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Register </a:t>
            </a:r>
            <a:r>
              <a:rPr lang="en-US" b="1" dirty="0">
                <a:solidFill>
                  <a:srgbClr val="112EAC"/>
                </a:solidFill>
              </a:rPr>
              <a:t>EBP</a:t>
            </a:r>
            <a:r>
              <a:rPr lang="en-US" dirty="0"/>
              <a:t> is typically used as a base pointer to </a:t>
            </a:r>
            <a:r>
              <a:rPr lang="en-US" u="sng" dirty="0"/>
              <a:t>access data items that are stored on the stack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200" dirty="0"/>
              <a:t>Given the </a:t>
            </a:r>
            <a:r>
              <a:rPr lang="en-US" sz="2200" dirty="0">
                <a:solidFill>
                  <a:srgbClr val="112EAC"/>
                </a:solidFill>
              </a:rPr>
              <a:t>limited number </a:t>
            </a:r>
            <a:r>
              <a:rPr lang="en-US" sz="2200" dirty="0"/>
              <a:t>general-purpose registers available in x86,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sz="2200" dirty="0"/>
              <a:t> </a:t>
            </a:r>
            <a:r>
              <a:rPr lang="en-US" dirty="0"/>
              <a:t>It is frequently necessary </a:t>
            </a:r>
            <a:r>
              <a:rPr lang="en-US" sz="2000" u="sng" dirty="0"/>
              <a:t>to </a:t>
            </a:r>
            <a:r>
              <a:rPr lang="en-US" sz="2000" b="1" u="sng" dirty="0"/>
              <a:t>use</a:t>
            </a:r>
            <a:r>
              <a:rPr lang="en-US" sz="2000" u="sng" dirty="0"/>
              <a:t> a general-purpose register </a:t>
            </a:r>
            <a:r>
              <a:rPr lang="en-US" sz="2200" dirty="0"/>
              <a:t>in a </a:t>
            </a:r>
            <a:r>
              <a:rPr lang="en-US" sz="2200" b="1" dirty="0"/>
              <a:t>non-conventional manner</a:t>
            </a:r>
            <a:r>
              <a:rPr lang="en-US" sz="2200" dirty="0"/>
              <a:t>.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 x86 </a:t>
            </a:r>
            <a:r>
              <a:rPr lang="en-US" sz="2400" b="1" dirty="0"/>
              <a:t>assemblers</a:t>
            </a:r>
            <a:r>
              <a:rPr lang="en-US" sz="2400" dirty="0"/>
              <a:t> do not enforce these usage conventions.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lang="en-US" altLang="en-US" b="1" dirty="0"/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127760" y="34756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005944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10" y="33747"/>
            <a:ext cx="6198315" cy="6367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2374" y="2713951"/>
            <a:ext cx="2485344" cy="353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559" y="1868378"/>
            <a:ext cx="7696200" cy="1219200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ALU</a:t>
            </a:r>
            <a:r>
              <a:rPr lang="en-US" altLang="en-US" dirty="0"/>
              <a:t> performs </a:t>
            </a:r>
            <a:r>
              <a:rPr lang="en-US" altLang="en-US" b="1" dirty="0"/>
              <a:t>arithmetic</a:t>
            </a:r>
            <a:r>
              <a:rPr lang="en-US" altLang="en-US" dirty="0"/>
              <a:t> and </a:t>
            </a:r>
            <a:r>
              <a:rPr lang="en-US" altLang="en-US" b="1" dirty="0"/>
              <a:t>logical </a:t>
            </a:r>
            <a:r>
              <a:rPr lang="en-US" altLang="en-US" dirty="0"/>
              <a:t>(bitwise) operations</a:t>
            </a: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Control unit (CU) </a:t>
            </a:r>
            <a:r>
              <a:rPr lang="en-US" altLang="en-US" b="1" dirty="0"/>
              <a:t>coordinates</a:t>
            </a:r>
            <a:r>
              <a:rPr lang="en-US" altLang="en-US" dirty="0"/>
              <a:t> </a:t>
            </a:r>
            <a:r>
              <a:rPr lang="en-US" altLang="en-US" u="sng" dirty="0"/>
              <a:t>sequence</a:t>
            </a:r>
            <a:r>
              <a:rPr lang="en-US" altLang="en-US" dirty="0"/>
              <a:t> of </a:t>
            </a:r>
            <a:r>
              <a:rPr lang="en-US" altLang="en-US" b="1" dirty="0"/>
              <a:t>execution steps</a:t>
            </a:r>
            <a:endParaRPr lang="en-US" altLang="en-US" b="1" dirty="0">
              <a:solidFill>
                <a:schemeClr val="accent3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Clock</a:t>
            </a:r>
            <a:r>
              <a:rPr lang="en-US" altLang="en-US" dirty="0"/>
              <a:t> synchronizes CPU </a:t>
            </a:r>
            <a:r>
              <a:rPr lang="en-US" altLang="en-US" b="1" u="sng" dirty="0"/>
              <a:t>operations</a:t>
            </a:r>
            <a:r>
              <a:rPr lang="en-US" altLang="en-US" dirty="0"/>
              <a:t> with other </a:t>
            </a:r>
            <a:r>
              <a:rPr lang="en-US" altLang="en-US" b="1" u="sng" dirty="0"/>
              <a:t>system 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0F2ED-31A8-6448-9B92-312AF0F71067}"/>
              </a:ext>
            </a:extLst>
          </p:cNvPr>
          <p:cNvSpPr/>
          <p:nvPr/>
        </p:nvSpPr>
        <p:spPr>
          <a:xfrm>
            <a:off x="1799253" y="3550726"/>
            <a:ext cx="2239347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Central Processing Unit (CPU)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48EE1-0324-A448-9233-C58EECCF9FA8}"/>
              </a:ext>
            </a:extLst>
          </p:cNvPr>
          <p:cNvSpPr/>
          <p:nvPr/>
        </p:nvSpPr>
        <p:spPr>
          <a:xfrm>
            <a:off x="2362200" y="3701117"/>
            <a:ext cx="1101012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7FCCE-9597-D441-A4D8-02E30FF3F12F}"/>
              </a:ext>
            </a:extLst>
          </p:cNvPr>
          <p:cNvSpPr/>
          <p:nvPr/>
        </p:nvSpPr>
        <p:spPr>
          <a:xfrm>
            <a:off x="1895669" y="4888556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D2E85-36AA-5D4E-B5CB-B2B80FFE9471}"/>
              </a:ext>
            </a:extLst>
          </p:cNvPr>
          <p:cNvSpPr/>
          <p:nvPr/>
        </p:nvSpPr>
        <p:spPr>
          <a:xfrm>
            <a:off x="2573694" y="4888556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7805A-3CAF-BA4B-9F2C-1796B622C1AB}"/>
              </a:ext>
            </a:extLst>
          </p:cNvPr>
          <p:cNvSpPr/>
          <p:nvPr/>
        </p:nvSpPr>
        <p:spPr>
          <a:xfrm>
            <a:off x="3251719" y="4888555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35A9F-94CF-CB4A-855E-71AC076C5838}"/>
              </a:ext>
            </a:extLst>
          </p:cNvPr>
          <p:cNvSpPr/>
          <p:nvPr/>
        </p:nvSpPr>
        <p:spPr>
          <a:xfrm>
            <a:off x="5141354" y="3559404"/>
            <a:ext cx="1415143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Memory Storage Unit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E3AB2-FC63-7343-AC11-C698801A8D91}"/>
              </a:ext>
            </a:extLst>
          </p:cNvPr>
          <p:cNvSpPr/>
          <p:nvPr/>
        </p:nvSpPr>
        <p:spPr>
          <a:xfrm>
            <a:off x="7199156" y="3559404"/>
            <a:ext cx="822651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I/O</a:t>
            </a:r>
          </a:p>
          <a:p>
            <a:pPr algn="ctr"/>
            <a:r>
              <a:rPr lang="en-US" sz="1400" dirty="0"/>
              <a:t>Device</a:t>
            </a:r>
          </a:p>
          <a:p>
            <a:pPr algn="ctr"/>
            <a:r>
              <a:rPr lang="en-US" sz="1400" dirty="0"/>
              <a:t>#1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608DB-994D-DC4B-86F9-BBB0FD9366AD}"/>
              </a:ext>
            </a:extLst>
          </p:cNvPr>
          <p:cNvSpPr/>
          <p:nvPr/>
        </p:nvSpPr>
        <p:spPr>
          <a:xfrm>
            <a:off x="8471418" y="3564497"/>
            <a:ext cx="822651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I/O</a:t>
            </a:r>
          </a:p>
          <a:p>
            <a:pPr algn="ctr"/>
            <a:r>
              <a:rPr lang="en-US" sz="1400" dirty="0"/>
              <a:t>Device</a:t>
            </a:r>
          </a:p>
          <a:p>
            <a:pPr algn="ctr"/>
            <a:r>
              <a:rPr lang="en-US" sz="1400" dirty="0"/>
              <a:t>#1</a:t>
            </a:r>
          </a:p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E5A8BC-91CA-F244-9E72-93109E65D54D}"/>
              </a:ext>
            </a:extLst>
          </p:cNvPr>
          <p:cNvGrpSpPr/>
          <p:nvPr/>
        </p:nvGrpSpPr>
        <p:grpSpPr>
          <a:xfrm>
            <a:off x="3544453" y="5379526"/>
            <a:ext cx="6513947" cy="509868"/>
            <a:chOff x="3544453" y="5379526"/>
            <a:chExt cx="6513947" cy="50986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2E290D-54CF-0B42-A2E2-DF86037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544453" y="5889394"/>
              <a:ext cx="651394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3EA35-81E7-4642-B7EC-89F177FAAFA9}"/>
                </a:ext>
              </a:extLst>
            </p:cNvPr>
            <p:cNvCxnSpPr>
              <a:cxnSpLocks/>
            </p:cNvCxnSpPr>
            <p:nvPr/>
          </p:nvCxnSpPr>
          <p:spPr>
            <a:xfrm>
              <a:off x="3544453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6EAC7C-094C-1947-A832-39A41E3D7AE2}"/>
                </a:ext>
              </a:extLst>
            </p:cNvPr>
            <p:cNvCxnSpPr>
              <a:cxnSpLocks/>
            </p:cNvCxnSpPr>
            <p:nvPr/>
          </p:nvCxnSpPr>
          <p:spPr>
            <a:xfrm>
              <a:off x="6252181" y="5379526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7EDC06-8991-4B45-A54D-34902736EF15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6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C09386-3A64-6741-8EF3-57F46CAC2E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1668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2C258-BBDC-6E47-BABA-ACBD89E91776}"/>
              </a:ext>
            </a:extLst>
          </p:cNvPr>
          <p:cNvGrpSpPr/>
          <p:nvPr/>
        </p:nvGrpSpPr>
        <p:grpSpPr>
          <a:xfrm>
            <a:off x="2806944" y="5379526"/>
            <a:ext cx="7251456" cy="823346"/>
            <a:chOff x="2806944" y="5379526"/>
            <a:chExt cx="7251456" cy="82334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7ACD00-4A44-3F4E-961A-016E655C7436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44" y="6194194"/>
              <a:ext cx="72514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52EB3D-3BB9-624A-ABC0-F283EB229B8A}"/>
                </a:ext>
              </a:extLst>
            </p:cNvPr>
            <p:cNvCxnSpPr>
              <a:cxnSpLocks/>
            </p:cNvCxnSpPr>
            <p:nvPr/>
          </p:nvCxnSpPr>
          <p:spPr>
            <a:xfrm>
              <a:off x="2814447" y="5379526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6B4F4-A03B-F34A-B870-1E65132C4E70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22" y="5388204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E8EC7D-82EE-0640-A78B-40244C8E3DE0}"/>
                </a:ext>
              </a:extLst>
            </p:cNvPr>
            <p:cNvCxnSpPr>
              <a:cxnSpLocks/>
            </p:cNvCxnSpPr>
            <p:nvPr/>
          </p:nvCxnSpPr>
          <p:spPr>
            <a:xfrm>
              <a:off x="7392797" y="5379526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5571C7-0D6F-7F4E-907B-09F74133F5D0}"/>
                </a:ext>
              </a:extLst>
            </p:cNvPr>
            <p:cNvCxnSpPr>
              <a:cxnSpLocks/>
            </p:cNvCxnSpPr>
            <p:nvPr/>
          </p:nvCxnSpPr>
          <p:spPr>
            <a:xfrm>
              <a:off x="8627872" y="5388204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C2172-4673-BB4B-B614-E0EA4130FC82}"/>
              </a:ext>
            </a:extLst>
          </p:cNvPr>
          <p:cNvGrpSpPr/>
          <p:nvPr/>
        </p:nvGrpSpPr>
        <p:grpSpPr>
          <a:xfrm>
            <a:off x="2916197" y="3083239"/>
            <a:ext cx="7032949" cy="482234"/>
            <a:chOff x="2916197" y="3083239"/>
            <a:chExt cx="7032949" cy="4822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71D4EA-CAC3-F641-B59E-C2689C96814F}"/>
                </a:ext>
              </a:extLst>
            </p:cNvPr>
            <p:cNvCxnSpPr/>
            <p:nvPr/>
          </p:nvCxnSpPr>
          <p:spPr>
            <a:xfrm>
              <a:off x="2916197" y="3090910"/>
              <a:ext cx="70329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E7F85A-0BDE-4642-825D-0B9A10622792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2918927" y="3087578"/>
              <a:ext cx="0" cy="4631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8AC481-C936-054D-B9AF-33B7E9490FB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5848926" y="3087578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66AC1F-95FE-174D-9363-8C5471E38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125" y="3093647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FB1A9D-BF69-E04F-B17F-675013877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2743" y="3083239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A11FFD0-8184-C640-A5B8-2247AE809DAE}"/>
              </a:ext>
            </a:extLst>
          </p:cNvPr>
          <p:cNvSpPr txBox="1"/>
          <p:nvPr/>
        </p:nvSpPr>
        <p:spPr>
          <a:xfrm>
            <a:off x="3487561" y="3040858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bus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0441E-2F56-A745-A99F-AEDB54071130}"/>
              </a:ext>
            </a:extLst>
          </p:cNvPr>
          <p:cNvSpPr txBox="1"/>
          <p:nvPr/>
        </p:nvSpPr>
        <p:spPr>
          <a:xfrm>
            <a:off x="3631022" y="5573350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 bus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86CB28-6EF8-5743-B2DF-E8EBB2870B51}"/>
              </a:ext>
            </a:extLst>
          </p:cNvPr>
          <p:cNvSpPr txBox="1"/>
          <p:nvPr/>
        </p:nvSpPr>
        <p:spPr>
          <a:xfrm>
            <a:off x="2915434" y="5897660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Address bus</a:t>
            </a:r>
          </a:p>
        </p:txBody>
      </p:sp>
    </p:spTree>
    <p:extLst>
      <p:ext uri="{BB962C8B-B14F-4D97-AF65-F5344CB8AC3E}">
        <p14:creationId xmlns:p14="http://schemas.microsoft.com/office/powerpoint/2010/main" val="14027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38" grpId="0"/>
      <p:bldP spid="45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31F6C6A-99CD-3D46-ABB1-97F0587453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5156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Basic Execution Environment</a:t>
            </a:r>
            <a:r>
              <a:rPr lang="en-US" altLang="en-US" sz="2800" dirty="0">
                <a:solidFill>
                  <a:srgbClr val="FF0000"/>
                </a:solidFill>
              </a:rPr>
              <a:t>: </a:t>
            </a:r>
            <a:r>
              <a:rPr lang="en-US" altLang="en-US" sz="3200" dirty="0">
                <a:solidFill>
                  <a:srgbClr val="FF0000"/>
                </a:solidFill>
              </a:rPr>
              <a:t>MMX, XMM, Floating-Point Registers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433" y="1927485"/>
            <a:ext cx="6544207" cy="40475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Eight </a:t>
            </a:r>
            <a:r>
              <a:rPr lang="en-US" altLang="en-US" dirty="0"/>
              <a:t>64-bit MMX registers: MMX instructions operates on  parallel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Eight</a:t>
            </a:r>
            <a:r>
              <a:rPr lang="en-US" altLang="en-US" dirty="0"/>
              <a:t> 128-bit XMM registers for single-instruction multiple-data (SIMD) operations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Floating-Point</a:t>
            </a:r>
            <a:r>
              <a:rPr lang="en-US" altLang="en-US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Eight </a:t>
            </a:r>
            <a:r>
              <a:rPr lang="en-US" altLang="en-US" b="1" dirty="0">
                <a:solidFill>
                  <a:srgbClr val="FF0000"/>
                </a:solidFill>
              </a:rPr>
              <a:t>80-bit</a:t>
            </a:r>
            <a:r>
              <a:rPr lang="en-US" altLang="en-US" dirty="0"/>
              <a:t> floating-point data registers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ST(0), ST(1), . . . , ST(7)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arranged in a stack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used for all </a:t>
            </a:r>
            <a:r>
              <a:rPr lang="en-US" altLang="en-US" sz="2400" b="1" u="sng" dirty="0"/>
              <a:t>floating-point arithmetic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endParaRPr lang="en-US" altLang="en-US" dirty="0"/>
          </a:p>
        </p:txBody>
      </p:sp>
      <p:graphicFrame>
        <p:nvGraphicFramePr>
          <p:cNvPr id="23558" name="Object 4"/>
          <p:cNvGraphicFramePr>
            <a:graphicFrameLocks noChangeAspect="1"/>
          </p:cNvGraphicFramePr>
          <p:nvPr/>
        </p:nvGraphicFramePr>
        <p:xfrm>
          <a:off x="8328285" y="2222160"/>
          <a:ext cx="2815652" cy="404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VISIO" r:id="rId3" imgW="4550664" imgH="2657856" progId="Visio.Drawing.6">
                  <p:embed/>
                </p:oleObj>
              </mc:Choice>
              <mc:Fallback>
                <p:oleObj name="VISIO" r:id="rId3" imgW="4550664" imgH="2657856" progId="Visio.Drawing.6">
                  <p:embed/>
                  <p:pic>
                    <p:nvPicPr>
                      <p:cNvPr id="235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753" t="8989" r="58098" b="19446"/>
                      <a:stretch>
                        <a:fillRect/>
                      </a:stretch>
                    </p:blipFill>
                    <p:spPr bwMode="auto">
                      <a:xfrm>
                        <a:off x="8328285" y="2222160"/>
                        <a:ext cx="2815652" cy="404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01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</a:rPr>
              <a:t>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51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77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291776-9F56-9141-A51E-01D5F5D9EDA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IA-32 Memory Management</a:t>
            </a:r>
          </a:p>
        </p:txBody>
      </p:sp>
      <p:sp>
        <p:nvSpPr>
          <p:cNvPr id="2560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4118" y="2019925"/>
            <a:ext cx="9433810" cy="2590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1"/>
                </a:solidFill>
              </a:rPr>
              <a:t>Real-address mode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Protected mode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Virtual-8086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42" y="2201222"/>
            <a:ext cx="1492875" cy="26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7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Real-address </a:t>
            </a:r>
            <a:r>
              <a:rPr lang="en-US" altLang="en-US" sz="4000" dirty="0"/>
              <a:t>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Only </a:t>
            </a:r>
            <a:r>
              <a:rPr lang="en-US" b="1" dirty="0"/>
              <a:t>1 M Byte of memory can be addressed</a:t>
            </a:r>
            <a:r>
              <a:rPr lang="en-US" dirty="0"/>
              <a:t>,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 processor </a:t>
            </a:r>
            <a:r>
              <a:rPr lang="en-US" b="1" dirty="0"/>
              <a:t>can run only one program at a time</a:t>
            </a:r>
            <a:r>
              <a:rPr lang="en-US" dirty="0"/>
              <a:t>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but it </a:t>
            </a:r>
            <a:r>
              <a:rPr lang="en-US" b="1" dirty="0"/>
              <a:t>can momentarily interrupt that program to process requests </a:t>
            </a:r>
            <a:r>
              <a:rPr lang="en-US" dirty="0"/>
              <a:t>(called </a:t>
            </a:r>
            <a:r>
              <a:rPr lang="en-US" b="1" dirty="0"/>
              <a:t>interrupts</a:t>
            </a:r>
            <a:r>
              <a:rPr lang="en-US" dirty="0"/>
              <a:t>) from peripherals.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Application programs </a:t>
            </a:r>
            <a:r>
              <a:rPr lang="en-US" dirty="0"/>
              <a:t>are </a:t>
            </a:r>
            <a:r>
              <a:rPr lang="en-US" u="sng" dirty="0"/>
              <a:t>permitted to access </a:t>
            </a:r>
            <a:r>
              <a:rPr lang="en-US" b="1" u="sng" dirty="0"/>
              <a:t>any memory location</a:t>
            </a:r>
            <a:r>
              <a:rPr lang="en-US" dirty="0"/>
              <a:t>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including </a:t>
            </a:r>
            <a:r>
              <a:rPr lang="en-US" b="1" dirty="0">
                <a:solidFill>
                  <a:srgbClr val="FF0000"/>
                </a:solidFill>
              </a:rPr>
              <a:t>addresses that are linked directly to system hardware</a:t>
            </a:r>
            <a:r>
              <a:rPr lang="en-US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MS-DOS operating system runs in real-address mode</a:t>
            </a:r>
            <a:r>
              <a:rPr lang="en-US" dirty="0"/>
              <a:t>, and Windows 95 and 98 can be booted into this mode.</a:t>
            </a:r>
          </a:p>
          <a:p>
            <a:pPr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5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Protected 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/>
          <a:lstStyle/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sz="1800" dirty="0"/>
              <a:t>T</a:t>
            </a:r>
            <a:r>
              <a:rPr lang="en-US" sz="1800" dirty="0"/>
              <a:t>he processor can </a:t>
            </a:r>
            <a:r>
              <a:rPr lang="en-US" sz="1800" b="1" dirty="0"/>
              <a:t>run multiple programs at the same time</a:t>
            </a:r>
            <a:r>
              <a:rPr lang="en-US" sz="1800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/>
              <a:t>It </a:t>
            </a:r>
            <a:r>
              <a:rPr lang="en-US" u="sng" dirty="0"/>
              <a:t>assigns </a:t>
            </a:r>
            <a:r>
              <a:rPr lang="en-US" b="1" u="sng" dirty="0"/>
              <a:t>each process </a:t>
            </a:r>
            <a:r>
              <a:rPr lang="en-US" u="sng" dirty="0"/>
              <a:t>(running program) </a:t>
            </a:r>
            <a:r>
              <a:rPr lang="en-US" b="1" dirty="0"/>
              <a:t>a total of 4 </a:t>
            </a:r>
            <a:r>
              <a:rPr lang="en-US" b="1" dirty="0" err="1"/>
              <a:t>GByte</a:t>
            </a:r>
            <a:r>
              <a:rPr lang="en-US" b="1" dirty="0"/>
              <a:t> of memory</a:t>
            </a:r>
            <a:r>
              <a:rPr lang="en-US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u="sng" dirty="0"/>
              <a:t>Each program can be assigned </a:t>
            </a:r>
            <a:r>
              <a:rPr lang="en-US" b="1" dirty="0"/>
              <a:t>its own reserved memory area</a:t>
            </a:r>
            <a:r>
              <a:rPr lang="en-US" dirty="0"/>
              <a:t>, 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sz="1800" dirty="0"/>
              <a:t>and </a:t>
            </a:r>
            <a:r>
              <a:rPr lang="en-US" sz="1800" b="1" dirty="0"/>
              <a:t>programs are prevented </a:t>
            </a:r>
            <a:r>
              <a:rPr lang="en-US" sz="1800" u="sng" dirty="0"/>
              <a:t>from accidentally accessing each other’s code and data</a:t>
            </a:r>
            <a:r>
              <a:rPr lang="en-US" sz="1800" dirty="0"/>
              <a:t>. </a:t>
            </a:r>
          </a:p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MS-Windows</a:t>
            </a:r>
            <a:r>
              <a:rPr lang="en-US" sz="1800" dirty="0"/>
              <a:t> and </a:t>
            </a:r>
            <a:r>
              <a:rPr lang="en-US" sz="1800" b="1" dirty="0"/>
              <a:t>Linux</a:t>
            </a:r>
            <a:r>
              <a:rPr lang="en-US" sz="1800" dirty="0"/>
              <a:t> run in protected mode.</a:t>
            </a:r>
          </a:p>
          <a:p>
            <a:pPr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0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Virtual-8086 </a:t>
            </a:r>
            <a:r>
              <a:rPr lang="en-US" altLang="en-US" sz="4000" dirty="0"/>
              <a:t>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The computer </a:t>
            </a:r>
            <a:r>
              <a:rPr lang="en-US" sz="1800" b="1" dirty="0"/>
              <a:t>runs in protected mode </a:t>
            </a:r>
            <a:r>
              <a:rPr lang="en-US" sz="1800" dirty="0"/>
              <a:t>and </a:t>
            </a:r>
            <a:r>
              <a:rPr lang="en-US" sz="1800" b="1" dirty="0"/>
              <a:t>creates a virtual-8086 </a:t>
            </a:r>
            <a:r>
              <a:rPr lang="en-US" sz="1800" dirty="0"/>
              <a:t>machine with </a:t>
            </a:r>
            <a:r>
              <a:rPr lang="en-US" sz="1800" b="1" dirty="0"/>
              <a:t>1-MByte</a:t>
            </a:r>
            <a:r>
              <a:rPr lang="en-US" sz="1800" dirty="0"/>
              <a:t> address space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FF0000"/>
                </a:solidFill>
              </a:rPr>
              <a:t>simulates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 80x86 </a:t>
            </a:r>
            <a:r>
              <a:rPr lang="en-US" u="sng" dirty="0"/>
              <a:t>computer running in real address mode</a:t>
            </a:r>
            <a:r>
              <a:rPr 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b="1" dirty="0"/>
              <a:t>Windows NT</a:t>
            </a:r>
            <a:r>
              <a:rPr lang="en-US" dirty="0"/>
              <a:t> and </a:t>
            </a:r>
            <a:r>
              <a:rPr lang="en-US" b="1" dirty="0"/>
              <a:t>2000</a:t>
            </a:r>
            <a:r>
              <a:rPr lang="en-US" dirty="0"/>
              <a:t>, create a virtual-8086 machine </a:t>
            </a:r>
            <a:r>
              <a:rPr lang="en-US" u="sng" dirty="0"/>
              <a:t>when you open a Command window</a:t>
            </a:r>
            <a:r>
              <a:rPr 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u="sng" dirty="0"/>
              <a:t> You can run many such windows at the same time</a:t>
            </a:r>
            <a:r>
              <a:rPr lang="en-US" dirty="0"/>
              <a:t>, and </a:t>
            </a:r>
            <a:r>
              <a:rPr lang="en-US" b="1" dirty="0"/>
              <a:t>each is protected from the actions of the others.</a:t>
            </a:r>
            <a:r>
              <a:rPr lang="en-US" dirty="0"/>
              <a:t>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Some </a:t>
            </a:r>
            <a:r>
              <a:rPr lang="en-US" sz="1800" b="1" dirty="0"/>
              <a:t>MS-DOS programs </a:t>
            </a:r>
            <a:r>
              <a:rPr lang="en-US" sz="1800" dirty="0"/>
              <a:t>that make direct references to computer </a:t>
            </a:r>
            <a:r>
              <a:rPr lang="en-US" sz="1800" u="sng" dirty="0"/>
              <a:t>hardware will not run in this mode under Windows NT, 2000, and XP.</a:t>
            </a:r>
          </a:p>
        </p:txBody>
      </p:sp>
    </p:spTree>
    <p:extLst>
      <p:ext uri="{BB962C8B-B14F-4D97-AF65-F5344CB8AC3E}">
        <p14:creationId xmlns:p14="http://schemas.microsoft.com/office/powerpoint/2010/main" val="277627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04395" y="641405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56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9680" y="1910418"/>
            <a:ext cx="990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12EAC"/>
                </a:solidFill>
              </a:rPr>
              <a:t>2. Name all eight 32-bit </a:t>
            </a:r>
            <a:r>
              <a:rPr lang="en-US" sz="2000" u="sng" dirty="0">
                <a:solidFill>
                  <a:srgbClr val="112EAC"/>
                </a:solidFill>
              </a:rPr>
              <a:t>general-purpose registers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C00000"/>
                </a:solidFill>
              </a:rPr>
              <a:t>3. Name all six </a:t>
            </a:r>
            <a:r>
              <a:rPr lang="en-US" sz="2000" u="sng" dirty="0">
                <a:solidFill>
                  <a:srgbClr val="C00000"/>
                </a:solidFill>
              </a:rPr>
              <a:t>segment registers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B050"/>
                </a:solidFill>
              </a:rPr>
              <a:t>4. What special purpose does the </a:t>
            </a:r>
            <a:r>
              <a:rPr lang="en-US" sz="2000" u="sng" dirty="0">
                <a:solidFill>
                  <a:srgbClr val="00B050"/>
                </a:solidFill>
              </a:rPr>
              <a:t>ECX register </a:t>
            </a:r>
            <a:r>
              <a:rPr lang="en-US" sz="2000" dirty="0">
                <a:solidFill>
                  <a:srgbClr val="00B050"/>
                </a:solidFill>
              </a:rPr>
              <a:t>serve?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20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57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24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5A5B1BF-4DBD-D54A-BC7B-E44C2D448A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64-Bit Processors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934492"/>
            <a:ext cx="7772400" cy="4267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64-Bit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Operation Modes</a:t>
            </a:r>
          </a:p>
          <a:p>
            <a:pPr marL="544068" lvl="1" indent="-342900" eaLnBrk="1" hangingPunct="1">
              <a:buFont typeface="+mj-lt"/>
              <a:buAutoNum type="arabicPeriod"/>
            </a:pPr>
            <a:r>
              <a:rPr lang="en-US" altLang="en-US" dirty="0">
                <a:solidFill>
                  <a:srgbClr val="112EAC"/>
                </a:solidFill>
              </a:rPr>
              <a:t>Compatibility mode </a:t>
            </a:r>
            <a:r>
              <a:rPr lang="en-US" altLang="en-US" dirty="0"/>
              <a:t>– can run existing </a:t>
            </a:r>
            <a:r>
              <a:rPr lang="en-US" altLang="en-US" u="sng" dirty="0"/>
              <a:t>16-bit and 32-bit </a:t>
            </a:r>
            <a:r>
              <a:rPr lang="en-US" altLang="en-US" dirty="0"/>
              <a:t>applications (Windows supports only 32-bit apps in this mode)</a:t>
            </a:r>
          </a:p>
          <a:p>
            <a:pPr marL="544068" lvl="1" indent="-342900" eaLnBrk="1" hangingPunct="1">
              <a:buFont typeface="+mj-lt"/>
              <a:buAutoNum type="arabicPeriod"/>
            </a:pPr>
            <a:r>
              <a:rPr lang="en-US" altLang="en-US" dirty="0">
                <a:solidFill>
                  <a:srgbClr val="112EAC"/>
                </a:solidFill>
              </a:rPr>
              <a:t>64-bit  mode </a:t>
            </a:r>
            <a:r>
              <a:rPr lang="en-US" altLang="en-US" dirty="0"/>
              <a:t>– Windows 64 uses this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Execution Environment</a:t>
            </a:r>
          </a:p>
          <a:p>
            <a:pPr lvl="1" eaLnBrk="1" hangingPunct="1"/>
            <a:r>
              <a:rPr lang="en-US" altLang="en-US" dirty="0"/>
              <a:t>addresses can be </a:t>
            </a:r>
            <a:r>
              <a:rPr lang="en-US" altLang="en-US" dirty="0">
                <a:solidFill>
                  <a:srgbClr val="112EAC"/>
                </a:solidFill>
              </a:rPr>
              <a:t>64 bits (</a:t>
            </a:r>
            <a:r>
              <a:rPr lang="en-US" altLang="en-US" dirty="0"/>
              <a:t>48 bits, in practice)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16</a:t>
            </a:r>
            <a:r>
              <a:rPr lang="en-US" altLang="en-US" dirty="0"/>
              <a:t> 64-bit </a:t>
            </a:r>
            <a:r>
              <a:rPr lang="en-US" altLang="en-US" u="sng" dirty="0"/>
              <a:t>general purpose registers</a:t>
            </a:r>
          </a:p>
          <a:p>
            <a:pPr lvl="1" eaLnBrk="1" hangingPunct="1"/>
            <a:r>
              <a:rPr lang="en-US" altLang="en-US" dirty="0"/>
              <a:t>64-bit </a:t>
            </a:r>
            <a:r>
              <a:rPr lang="en-US" altLang="en-US" dirty="0">
                <a:solidFill>
                  <a:srgbClr val="112EAC"/>
                </a:solidFill>
              </a:rPr>
              <a:t>instruction pointer </a:t>
            </a:r>
            <a:r>
              <a:rPr lang="en-US" altLang="en-US" dirty="0"/>
              <a:t>named </a:t>
            </a:r>
            <a:r>
              <a:rPr lang="en-US" altLang="en-US" b="1" dirty="0">
                <a:solidFill>
                  <a:srgbClr val="112EAC"/>
                </a:solidFill>
              </a:rPr>
              <a:t>RIP</a:t>
            </a:r>
          </a:p>
        </p:txBody>
      </p:sp>
    </p:spTree>
    <p:extLst>
      <p:ext uri="{BB962C8B-B14F-4D97-AF65-F5344CB8AC3E}">
        <p14:creationId xmlns:p14="http://schemas.microsoft.com/office/powerpoint/2010/main" val="2948874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56256C-23A1-9542-8513-CA508AEB0EF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64-Bit Processors: </a:t>
            </a:r>
            <a:r>
              <a:rPr lang="en-US" altLang="en-US" sz="4000" b="1" dirty="0">
                <a:solidFill>
                  <a:srgbClr val="112EAC"/>
                </a:solidFill>
              </a:rPr>
              <a:t>64-Bit General Purpose Registers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173" y="1909138"/>
            <a:ext cx="8856188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n-US" dirty="0"/>
              <a:t> </a:t>
            </a:r>
            <a:r>
              <a:rPr lang="pt-BR" altLang="en-US" b="1" dirty="0">
                <a:solidFill>
                  <a:srgbClr val="112EAC"/>
                </a:solidFill>
              </a:rPr>
              <a:t>32-bit</a:t>
            </a:r>
            <a:r>
              <a:rPr lang="pt-BR" altLang="en-US" dirty="0"/>
              <a:t> general </a:t>
            </a:r>
            <a:r>
              <a:rPr lang="pt-BR" altLang="en-US" dirty="0" err="1"/>
              <a:t>purpose</a:t>
            </a:r>
            <a:r>
              <a:rPr lang="pt-BR" altLang="en-US" dirty="0"/>
              <a:t> </a:t>
            </a:r>
            <a:r>
              <a:rPr lang="pt-BR" altLang="en-US" dirty="0" err="1"/>
              <a:t>registers</a:t>
            </a:r>
            <a:r>
              <a:rPr lang="pt-BR" altLang="en-US" dirty="0"/>
              <a:t>: </a:t>
            </a:r>
          </a:p>
          <a:p>
            <a:pPr lvl="1"/>
            <a:r>
              <a:rPr lang="pt-BR" altLang="en-US" dirty="0"/>
              <a:t>EAX, EBX, ECX, EDX, EDI, ESI, EBP, ESP, </a:t>
            </a:r>
            <a:r>
              <a:rPr lang="pt-BR" altLang="en-US" dirty="0">
                <a:solidFill>
                  <a:srgbClr val="C00000"/>
                </a:solidFill>
              </a:rPr>
              <a:t>R8D, R9D, R10D, R11D, R12D, R13D, </a:t>
            </a:r>
            <a:r>
              <a:rPr lang="en-US" altLang="en-US" dirty="0">
                <a:solidFill>
                  <a:srgbClr val="C00000"/>
                </a:solidFill>
              </a:rPr>
              <a:t>R14D, R15D</a:t>
            </a:r>
            <a:endParaRPr lang="pt-BR" altLang="en-US" dirty="0">
              <a:solidFill>
                <a:srgbClr val="C0000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n-US" b="1" dirty="0">
                <a:solidFill>
                  <a:schemeClr val="accent3"/>
                </a:solidFill>
              </a:rPr>
              <a:t> </a:t>
            </a:r>
            <a:r>
              <a:rPr lang="pt-BR" altLang="en-US" b="1" dirty="0">
                <a:solidFill>
                  <a:srgbClr val="112EAC"/>
                </a:solidFill>
              </a:rPr>
              <a:t>64-bit</a:t>
            </a:r>
            <a:r>
              <a:rPr lang="pt-BR" altLang="en-US" b="1" dirty="0">
                <a:solidFill>
                  <a:schemeClr val="accent3"/>
                </a:solidFill>
              </a:rPr>
              <a:t> </a:t>
            </a:r>
            <a:r>
              <a:rPr lang="pt-BR" altLang="en-US" dirty="0"/>
              <a:t>general </a:t>
            </a:r>
            <a:r>
              <a:rPr lang="pt-BR" altLang="en-US" dirty="0" err="1"/>
              <a:t>purpose</a:t>
            </a:r>
            <a:r>
              <a:rPr lang="pt-BR" altLang="en-US" dirty="0"/>
              <a:t> </a:t>
            </a:r>
            <a:r>
              <a:rPr lang="pt-BR" altLang="en-US" dirty="0" err="1"/>
              <a:t>registers</a:t>
            </a:r>
            <a:r>
              <a:rPr lang="pt-BR" altLang="en-US" dirty="0"/>
              <a:t>: </a:t>
            </a:r>
          </a:p>
          <a:p>
            <a:pPr lvl="1" eaLnBrk="1" hangingPunct="1"/>
            <a:r>
              <a:rPr lang="pt-BR" altLang="en-US" dirty="0"/>
              <a:t>RAX, RBX, RCX, RDX, RDI, RSI, RBP, RSP, </a:t>
            </a:r>
            <a:r>
              <a:rPr lang="pt-BR" altLang="en-US" dirty="0">
                <a:solidFill>
                  <a:srgbClr val="C00000"/>
                </a:solidFill>
              </a:rPr>
              <a:t>R8, R9, R10, R11, R12, R13, R14, R15</a:t>
            </a:r>
            <a:endParaRPr lang="en-US" altLang="en-US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26637" y="3404451"/>
            <a:ext cx="6932048" cy="2528047"/>
            <a:chOff x="2427228" y="3788125"/>
            <a:chExt cx="7398503" cy="24060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228" y="3788125"/>
              <a:ext cx="7398503" cy="240609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331846" y="4555586"/>
              <a:ext cx="3324812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03211" y="4895020"/>
              <a:ext cx="3657293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90328" y="5758630"/>
              <a:ext cx="2747778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3355" y="5234454"/>
              <a:ext cx="2747778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76383" y="3803115"/>
              <a:ext cx="342492" cy="249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8" y="3849619"/>
            <a:ext cx="3977283" cy="16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1305" y="1857390"/>
            <a:ext cx="5522537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A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bus</a:t>
            </a:r>
            <a:r>
              <a:rPr lang="en-US" sz="2000" dirty="0">
                <a:latin typeface="Garamond" panose="02020404030301010803" pitchFamily="18" charset="0"/>
              </a:rPr>
              <a:t>: a group of parallel wires that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transfer data</a:t>
            </a:r>
            <a:endParaRPr lang="en-US" sz="2000" dirty="0">
              <a:solidFill>
                <a:srgbClr val="112EAC"/>
              </a:solidFill>
              <a:latin typeface="Garamond" panose="02020404030301010803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bus types: 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address 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data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control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 </a:t>
            </a:r>
          </a:p>
          <a:p>
            <a:pPr marL="1200150" lvl="2" indent="-285750">
              <a:buClr>
                <a:schemeClr val="accent3"/>
              </a:buClr>
              <a:buFont typeface="Wingdings" charset="2"/>
              <a:buChar char="§"/>
            </a:pPr>
            <a:endParaRPr lang="en-US" dirty="0"/>
          </a:p>
          <a:p>
            <a:pPr marL="1200150" lvl="2" indent="-285750">
              <a:buClr>
                <a:schemeClr val="accent3"/>
              </a:buClr>
              <a:buFont typeface="Wingdings" charset="2"/>
              <a:buChar char="§"/>
            </a:pPr>
            <a:endParaRPr lang="en-US" dirty="0">
              <a:solidFill>
                <a:srgbClr val="AB794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73" y="2937095"/>
            <a:ext cx="2778069" cy="160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59" y="1752759"/>
            <a:ext cx="5501640" cy="4541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58504" y="4263405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58504" y="4812045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58503" y="5429579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31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A9AA134-1934-FA4C-8BD8-267BAB4FB39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Components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of an IA-32 Microcomputer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293" y="1881330"/>
            <a:ext cx="4572000" cy="2362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Motherboard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Video output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Input-output ports</a:t>
            </a:r>
          </a:p>
        </p:txBody>
      </p:sp>
    </p:spTree>
    <p:extLst>
      <p:ext uri="{BB962C8B-B14F-4D97-AF65-F5344CB8AC3E}">
        <p14:creationId xmlns:p14="http://schemas.microsoft.com/office/powerpoint/2010/main" val="150800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1B5E429-5CB3-7146-99A6-C5CAB083148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Motherboard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45734"/>
            <a:ext cx="10058400" cy="402336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CPU socket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External cache memory slots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Main memory slots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BIOS chips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Sound synthesizer chip (optional)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Video controller chip (optional)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IDE, parallel, serial, USB, video, keyboard, joystick, network, and mouse connectors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PCI bus connectors (expansion cards)</a:t>
            </a:r>
          </a:p>
        </p:txBody>
      </p:sp>
    </p:spTree>
    <p:extLst>
      <p:ext uri="{BB962C8B-B14F-4D97-AF65-F5344CB8AC3E}">
        <p14:creationId xmlns:p14="http://schemas.microsoft.com/office/powerpoint/2010/main" val="1983519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AC988A-E86F-164C-98CE-BF88C0284DF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6200" y="-35009"/>
            <a:ext cx="3457585" cy="457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2400" b="1">
                <a:solidFill>
                  <a:schemeClr val="accent3"/>
                </a:solidFill>
              </a:rPr>
              <a:t>Intel D850MD Motherboard</a:t>
            </a:r>
          </a:p>
        </p:txBody>
      </p:sp>
      <p:sp>
        <p:nvSpPr>
          <p:cNvPr id="33805" name="Text Box 12"/>
          <p:cNvSpPr txBox="1">
            <a:spLocks noChangeArrowheads="1"/>
          </p:cNvSpPr>
          <p:nvPr/>
        </p:nvSpPr>
        <p:spPr bwMode="auto">
          <a:xfrm>
            <a:off x="6477000" y="5866151"/>
            <a:ext cx="22860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/>
              <a:t>IDE drive connectors</a:t>
            </a:r>
          </a:p>
        </p:txBody>
      </p:sp>
      <p:sp>
        <p:nvSpPr>
          <p:cNvPr id="33823" name="Text Box 33"/>
          <p:cNvSpPr txBox="1">
            <a:spLocks noChangeArrowheads="1"/>
          </p:cNvSpPr>
          <p:nvPr/>
        </p:nvSpPr>
        <p:spPr bwMode="auto">
          <a:xfrm>
            <a:off x="1074299" y="4724401"/>
            <a:ext cx="13716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/>
              <a:t>I/O Controller</a:t>
            </a:r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1241690" y="4010391"/>
            <a:ext cx="14478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dirty="0"/>
              <a:t>Firmware hub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4299" y="104543"/>
            <a:ext cx="10283256" cy="5920532"/>
            <a:chOff x="1752600" y="447173"/>
            <a:chExt cx="9047285" cy="5623259"/>
          </a:xfrm>
        </p:grpSpPr>
        <p:pic>
          <p:nvPicPr>
            <p:cNvPr id="33797" name="Picture 4" descr="d850m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833186"/>
              <a:ext cx="4965700" cy="510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Line 5"/>
            <p:cNvSpPr>
              <a:spLocks noChangeShapeType="1"/>
            </p:cNvSpPr>
            <p:nvPr/>
          </p:nvSpPr>
          <p:spPr bwMode="auto">
            <a:xfrm flipH="1">
              <a:off x="7848600" y="3962400"/>
              <a:ext cx="914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8763000" y="36893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dynamic RAM </a:t>
              </a:r>
            </a:p>
          </p:txBody>
        </p:sp>
        <p:sp>
          <p:nvSpPr>
            <p:cNvPr id="33800" name="Line 7"/>
            <p:cNvSpPr>
              <a:spLocks noChangeShapeType="1"/>
            </p:cNvSpPr>
            <p:nvPr/>
          </p:nvSpPr>
          <p:spPr bwMode="auto">
            <a:xfrm flipH="1">
              <a:off x="7391400" y="3124200"/>
              <a:ext cx="1066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1" name="Text Box 8"/>
            <p:cNvSpPr txBox="1">
              <a:spLocks noChangeArrowheads="1"/>
            </p:cNvSpPr>
            <p:nvPr/>
          </p:nvSpPr>
          <p:spPr bwMode="auto">
            <a:xfrm>
              <a:off x="8458200" y="2847976"/>
              <a:ext cx="20574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Pentium 4 socket</a:t>
              </a:r>
            </a:p>
          </p:txBody>
        </p:sp>
        <p:sp>
          <p:nvSpPr>
            <p:cNvPr id="33802" name="Line 9"/>
            <p:cNvSpPr>
              <a:spLocks noChangeShapeType="1"/>
            </p:cNvSpPr>
            <p:nvPr/>
          </p:nvSpPr>
          <p:spPr bwMode="auto">
            <a:xfrm>
              <a:off x="3200400" y="25146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3" name="Text Box 10"/>
            <p:cNvSpPr txBox="1">
              <a:spLocks noChangeArrowheads="1"/>
            </p:cNvSpPr>
            <p:nvPr/>
          </p:nvSpPr>
          <p:spPr bwMode="auto">
            <a:xfrm>
              <a:off x="1752600" y="5060951"/>
              <a:ext cx="11430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Speaker</a:t>
              </a:r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 flipH="1" flipV="1">
              <a:off x="6324600" y="5486400"/>
              <a:ext cx="228600" cy="5334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6" name="Text Box 14"/>
            <p:cNvSpPr txBox="1">
              <a:spLocks noChangeArrowheads="1"/>
            </p:cNvSpPr>
            <p:nvPr/>
          </p:nvSpPr>
          <p:spPr bwMode="auto">
            <a:xfrm>
              <a:off x="8513885" y="447173"/>
              <a:ext cx="2286000" cy="969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dirty="0"/>
                <a:t>mouse, keyboard, parallel, serial, and USB connectors</a:t>
              </a:r>
            </a:p>
          </p:txBody>
        </p:sp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>
              <a:off x="3200400" y="3276600"/>
              <a:ext cx="1828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1752600" y="30035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AGP slot</a:t>
              </a:r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3124200" y="5562600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2286000" y="5324476"/>
              <a:ext cx="8382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Battery</a:t>
              </a:r>
            </a:p>
          </p:txBody>
        </p:sp>
        <p:sp>
          <p:nvSpPr>
            <p:cNvPr id="33811" name="Line 19"/>
            <p:cNvSpPr>
              <a:spLocks noChangeShapeType="1"/>
            </p:cNvSpPr>
            <p:nvPr/>
          </p:nvSpPr>
          <p:spPr bwMode="auto">
            <a:xfrm>
              <a:off x="2971800" y="914400"/>
              <a:ext cx="2438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2" name="Text Box 20"/>
            <p:cNvSpPr txBox="1">
              <a:spLocks noChangeArrowheads="1"/>
            </p:cNvSpPr>
            <p:nvPr/>
          </p:nvSpPr>
          <p:spPr bwMode="auto">
            <a:xfrm>
              <a:off x="2133600" y="641351"/>
              <a:ext cx="8382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Video</a:t>
              </a: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flipH="1" flipV="1">
              <a:off x="7467600" y="54102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4" name="Text Box 22"/>
            <p:cNvSpPr txBox="1">
              <a:spLocks noChangeArrowheads="1"/>
            </p:cNvSpPr>
            <p:nvPr/>
          </p:nvSpPr>
          <p:spPr bwMode="auto">
            <a:xfrm>
              <a:off x="8458200" y="5137151"/>
              <a:ext cx="18288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Power connector</a:t>
              </a:r>
            </a:p>
          </p:txBody>
        </p:sp>
        <p:sp>
          <p:nvSpPr>
            <p:cNvPr id="33815" name="Line 25"/>
            <p:cNvSpPr>
              <a:spLocks noChangeShapeType="1"/>
            </p:cNvSpPr>
            <p:nvPr/>
          </p:nvSpPr>
          <p:spPr bwMode="auto">
            <a:xfrm flipH="1">
              <a:off x="6096000" y="2743200"/>
              <a:ext cx="2362200" cy="2286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6" name="Text Box 26"/>
            <p:cNvSpPr txBox="1">
              <a:spLocks noChangeArrowheads="1"/>
            </p:cNvSpPr>
            <p:nvPr/>
          </p:nvSpPr>
          <p:spPr bwMode="auto">
            <a:xfrm>
              <a:off x="8458200" y="2470151"/>
              <a:ext cx="2133600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memory controller hub</a:t>
              </a:r>
            </a:p>
          </p:txBody>
        </p:sp>
        <p:sp>
          <p:nvSpPr>
            <p:cNvPr id="33817" name="Line 27"/>
            <p:cNvSpPr>
              <a:spLocks noChangeShapeType="1"/>
            </p:cNvSpPr>
            <p:nvPr/>
          </p:nvSpPr>
          <p:spPr bwMode="auto">
            <a:xfrm flipH="1">
              <a:off x="7848600" y="3962400"/>
              <a:ext cx="914400" cy="5334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8" name="Line 28"/>
            <p:cNvSpPr>
              <a:spLocks noChangeShapeType="1"/>
            </p:cNvSpPr>
            <p:nvPr/>
          </p:nvSpPr>
          <p:spPr bwMode="auto">
            <a:xfrm flipH="1" flipV="1">
              <a:off x="7467600" y="5638800"/>
              <a:ext cx="990600" cy="19685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9" name="Text Box 29"/>
            <p:cNvSpPr txBox="1">
              <a:spLocks noChangeArrowheads="1"/>
            </p:cNvSpPr>
            <p:nvPr/>
          </p:nvSpPr>
          <p:spPr bwMode="auto">
            <a:xfrm>
              <a:off x="8458200" y="5562601"/>
              <a:ext cx="18288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Diskette connector</a:t>
              </a:r>
            </a:p>
          </p:txBody>
        </p:sp>
        <p:sp>
          <p:nvSpPr>
            <p:cNvPr id="33820" name="Line 30"/>
            <p:cNvSpPr>
              <a:spLocks noChangeShapeType="1"/>
            </p:cNvSpPr>
            <p:nvPr/>
          </p:nvSpPr>
          <p:spPr bwMode="auto">
            <a:xfrm>
              <a:off x="2895600" y="53340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1" name="Text Box 31"/>
            <p:cNvSpPr txBox="1">
              <a:spLocks noChangeArrowheads="1"/>
            </p:cNvSpPr>
            <p:nvPr/>
          </p:nvSpPr>
          <p:spPr bwMode="auto">
            <a:xfrm>
              <a:off x="1752600" y="22288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PCI slots</a:t>
              </a:r>
            </a:p>
          </p:txBody>
        </p:sp>
        <p:sp>
          <p:nvSpPr>
            <p:cNvPr id="33822" name="Line 32"/>
            <p:cNvSpPr>
              <a:spLocks noChangeShapeType="1"/>
            </p:cNvSpPr>
            <p:nvPr/>
          </p:nvSpPr>
          <p:spPr bwMode="auto">
            <a:xfrm>
              <a:off x="2895600" y="5029200"/>
              <a:ext cx="1828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4" name="Line 34"/>
            <p:cNvSpPr>
              <a:spLocks noChangeShapeType="1"/>
            </p:cNvSpPr>
            <p:nvPr/>
          </p:nvSpPr>
          <p:spPr bwMode="auto">
            <a:xfrm>
              <a:off x="5638800" y="838200"/>
              <a:ext cx="281940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5" name="Line 35"/>
            <p:cNvSpPr>
              <a:spLocks noChangeShapeType="1"/>
            </p:cNvSpPr>
            <p:nvPr/>
          </p:nvSpPr>
          <p:spPr bwMode="auto">
            <a:xfrm>
              <a:off x="3124200" y="4343400"/>
              <a:ext cx="1295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7" name="Line 37"/>
            <p:cNvSpPr>
              <a:spLocks noChangeShapeType="1"/>
            </p:cNvSpPr>
            <p:nvPr/>
          </p:nvSpPr>
          <p:spPr bwMode="auto">
            <a:xfrm>
              <a:off x="3124200" y="1371600"/>
              <a:ext cx="609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8" name="Text Box 38"/>
            <p:cNvSpPr txBox="1">
              <a:spLocks noChangeArrowheads="1"/>
            </p:cNvSpPr>
            <p:nvPr/>
          </p:nvSpPr>
          <p:spPr bwMode="auto">
            <a:xfrm>
              <a:off x="1981200" y="1098551"/>
              <a:ext cx="11430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Audio chip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57242" y="4107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7069" y="2974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37955" y="3626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550758" y="584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062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64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5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Input-Output Systems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41640" y="2567504"/>
            <a:ext cx="7758818" cy="3004268"/>
            <a:chOff x="2141640" y="2567504"/>
            <a:chExt cx="7758818" cy="30042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5499" y="2625372"/>
              <a:ext cx="7531100" cy="2946400"/>
            </a:xfrm>
            <a:prstGeom prst="rect">
              <a:avLst/>
            </a:prstGeom>
          </p:spPr>
        </p:pic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6737248" y="2567505"/>
              <a:ext cx="3163210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141640" y="2567504"/>
              <a:ext cx="2274912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205962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62" y="1993787"/>
            <a:ext cx="5081663" cy="37774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5631" y="1843888"/>
            <a:ext cx="50951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Input/output (I/O) </a:t>
            </a:r>
            <a:r>
              <a:rPr lang="en-US" b="1" dirty="0">
                <a:solidFill>
                  <a:srgbClr val="112EAC"/>
                </a:solidFill>
              </a:rPr>
              <a:t>devices</a:t>
            </a:r>
            <a:r>
              <a:rPr lang="en-US" dirty="0"/>
              <a:t> provide the </a:t>
            </a:r>
            <a:r>
              <a:rPr lang="en-US" dirty="0">
                <a:solidFill>
                  <a:srgbClr val="112EAC"/>
                </a:solidFill>
              </a:rPr>
              <a:t>means</a:t>
            </a:r>
            <a:r>
              <a:rPr lang="en-US" dirty="0"/>
              <a:t> by which a computer system can </a:t>
            </a:r>
            <a:r>
              <a:rPr lang="en-US" dirty="0">
                <a:solidFill>
                  <a:srgbClr val="112EAC"/>
                </a:solidFill>
              </a:rPr>
              <a:t>interact</a:t>
            </a:r>
            <a:r>
              <a:rPr lang="en-US" dirty="0"/>
              <a:t> with the outside world</a:t>
            </a:r>
            <a:endParaRPr lang="en-US" sz="1000" dirty="0"/>
          </a:p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 An I/O device can be: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an </a:t>
            </a:r>
            <a:r>
              <a:rPr lang="en-US" sz="1600" dirty="0">
                <a:solidFill>
                  <a:srgbClr val="112EAC"/>
                </a:solidFill>
              </a:rPr>
              <a:t>input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keyboard</a:t>
            </a:r>
            <a:r>
              <a:rPr lang="en-US" sz="1600" dirty="0"/>
              <a:t>, mouse), or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an </a:t>
            </a:r>
            <a:r>
              <a:rPr lang="en-US" sz="1600" dirty="0">
                <a:solidFill>
                  <a:srgbClr val="112EAC"/>
                </a:solidFill>
              </a:rPr>
              <a:t>output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printer</a:t>
            </a:r>
            <a:r>
              <a:rPr lang="en-US" sz="1600" dirty="0"/>
              <a:t>, display screen), or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both </a:t>
            </a:r>
            <a:r>
              <a:rPr lang="en-US" sz="1600" dirty="0">
                <a:solidFill>
                  <a:srgbClr val="112EAC"/>
                </a:solidFill>
              </a:rPr>
              <a:t>an input and output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disks</a:t>
            </a:r>
            <a:r>
              <a:rPr lang="en-US" sz="1600" dirty="0"/>
              <a:t>)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0536281" y="3729707"/>
            <a:ext cx="878031" cy="38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2132651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337" y="1978797"/>
            <a:ext cx="5081663" cy="3882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37438" y="1737360"/>
            <a:ext cx="5747977" cy="47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I/O devices </a:t>
            </a:r>
            <a:r>
              <a:rPr lang="en-US" u="sng" dirty="0">
                <a:solidFill>
                  <a:srgbClr val="C00000"/>
                </a:solidFill>
              </a:rPr>
              <a:t>are not </a:t>
            </a:r>
            <a:r>
              <a:rPr lang="en-US" dirty="0"/>
              <a:t>directly </a:t>
            </a:r>
            <a:r>
              <a:rPr lang="en-US" u="sng" dirty="0"/>
              <a:t>connected</a:t>
            </a:r>
            <a:r>
              <a:rPr lang="en-US" dirty="0"/>
              <a:t> to the system bus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I/O controller </a:t>
            </a:r>
            <a:r>
              <a:rPr lang="en-US" sz="1600" dirty="0"/>
              <a:t>acts as an </a:t>
            </a:r>
            <a:r>
              <a:rPr lang="en-US" sz="1600" u="sng" dirty="0"/>
              <a:t>interface</a:t>
            </a:r>
            <a:r>
              <a:rPr lang="en-US" sz="1600" dirty="0"/>
              <a:t> between the </a:t>
            </a:r>
            <a:r>
              <a:rPr lang="en-US" sz="1600" dirty="0">
                <a:solidFill>
                  <a:srgbClr val="C00000"/>
                </a:solidFill>
              </a:rPr>
              <a:t>system</a:t>
            </a:r>
            <a:r>
              <a:rPr lang="en-US" sz="1600" dirty="0"/>
              <a:t> and the </a:t>
            </a:r>
            <a:r>
              <a:rPr lang="en-US" sz="1600" dirty="0">
                <a:solidFill>
                  <a:srgbClr val="C00000"/>
                </a:solidFill>
              </a:rPr>
              <a:t>I/O device</a:t>
            </a:r>
            <a:r>
              <a:rPr lang="en-US" sz="1600" dirty="0"/>
              <a:t>.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112EAC"/>
                </a:solidFill>
              </a:rPr>
              <a:t>I/O controller </a:t>
            </a:r>
            <a:r>
              <a:rPr lang="en-US" sz="1600" u="sng" dirty="0"/>
              <a:t>receives</a:t>
            </a:r>
            <a:r>
              <a:rPr lang="en-US" sz="1600" dirty="0"/>
              <a:t> input and output requests from the central </a:t>
            </a:r>
            <a:r>
              <a:rPr lang="en-US" sz="1600" dirty="0">
                <a:solidFill>
                  <a:srgbClr val="C00000"/>
                </a:solidFill>
              </a:rPr>
              <a:t>processor</a:t>
            </a:r>
            <a:r>
              <a:rPr lang="en-US" sz="1600" dirty="0"/>
              <a:t>, and then </a:t>
            </a:r>
            <a:r>
              <a:rPr lang="en-US" sz="1600" u="sng" dirty="0"/>
              <a:t>send</a:t>
            </a:r>
            <a:r>
              <a:rPr lang="en-US" sz="1600" dirty="0"/>
              <a:t> </a:t>
            </a:r>
            <a:r>
              <a:rPr lang="en-US" sz="1600" u="sng" dirty="0"/>
              <a:t>device-specific control signals </a:t>
            </a:r>
            <a:r>
              <a:rPr lang="en-US" sz="1600" dirty="0"/>
              <a:t>to the </a:t>
            </a:r>
            <a:r>
              <a:rPr lang="en-US" sz="1600" dirty="0">
                <a:solidFill>
                  <a:srgbClr val="C00000"/>
                </a:solidFill>
              </a:rPr>
              <a:t>device</a:t>
            </a:r>
            <a:r>
              <a:rPr lang="en-US" sz="1600" dirty="0"/>
              <a:t> they control.</a:t>
            </a:r>
          </a:p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>
                <a:solidFill>
                  <a:srgbClr val="112EAC"/>
                </a:solidFill>
              </a:rPr>
              <a:t>I/O controllers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typically have three types of internal registers </a:t>
            </a:r>
            <a:r>
              <a:rPr lang="en-US" sz="1600" dirty="0"/>
              <a:t>a </a:t>
            </a:r>
            <a:r>
              <a:rPr lang="en-US" sz="1600" dirty="0">
                <a:solidFill>
                  <a:srgbClr val="112EAC"/>
                </a:solidFill>
              </a:rPr>
              <a:t>data</a:t>
            </a:r>
            <a:r>
              <a:rPr lang="en-US" sz="1600" dirty="0"/>
              <a:t> register, a </a:t>
            </a:r>
            <a:r>
              <a:rPr lang="en-US" sz="1600" dirty="0">
                <a:solidFill>
                  <a:srgbClr val="112EAC"/>
                </a:solidFill>
              </a:rPr>
              <a:t>status</a:t>
            </a:r>
            <a:r>
              <a:rPr lang="en-US" sz="1600" dirty="0"/>
              <a:t> register, and a </a:t>
            </a:r>
            <a:r>
              <a:rPr lang="en-US" sz="1600" dirty="0">
                <a:solidFill>
                  <a:srgbClr val="112EAC"/>
                </a:solidFill>
              </a:rPr>
              <a:t>command</a:t>
            </a:r>
            <a:r>
              <a:rPr lang="en-US" sz="1600" dirty="0"/>
              <a:t> register</a:t>
            </a:r>
          </a:p>
          <a:p>
            <a:pPr marL="285750" indent="-285750" algn="just">
              <a:lnSpc>
                <a:spcPct val="180000"/>
              </a:lnSpc>
              <a:buFont typeface="Courier New" charset="0"/>
              <a:buChar char="o"/>
            </a:pPr>
            <a:endParaRPr lang="en-US" sz="1600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870122" y="5033847"/>
            <a:ext cx="1062417" cy="38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3179485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Level of I/O Access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2170" y="1895663"/>
            <a:ext cx="9893510" cy="479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u="sng" dirty="0">
                <a:solidFill>
                  <a:srgbClr val="2F2A2B"/>
                </a:solidFill>
              </a:rPr>
              <a:t>Application programs</a:t>
            </a:r>
            <a:r>
              <a:rPr lang="en-US" sz="2200" b="1" dirty="0">
                <a:solidFill>
                  <a:srgbClr val="2F2A2B"/>
                </a:solidFill>
              </a:rPr>
              <a:t> 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input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from keyboard and disk files </a:t>
            </a: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write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output</a:t>
            </a:r>
            <a:r>
              <a:rPr lang="en-US" dirty="0">
                <a:solidFill>
                  <a:srgbClr val="2F2A2B"/>
                </a:solidFill>
              </a:rPr>
              <a:t> to the</a:t>
            </a:r>
          </a:p>
          <a:p>
            <a:r>
              <a:rPr lang="en-US" dirty="0">
                <a:solidFill>
                  <a:srgbClr val="2F2A2B"/>
                </a:solidFill>
              </a:rPr>
              <a:t>      </a:t>
            </a:r>
            <a:r>
              <a:rPr lang="en-US" dirty="0">
                <a:solidFill>
                  <a:srgbClr val="112EAC"/>
                </a:solidFill>
              </a:rPr>
              <a:t>screen</a:t>
            </a:r>
            <a:r>
              <a:rPr lang="en-US" dirty="0">
                <a:solidFill>
                  <a:srgbClr val="2F2A2B"/>
                </a:solidFill>
              </a:rPr>
              <a:t> and to </a:t>
            </a:r>
            <a:r>
              <a:rPr lang="en-US" dirty="0">
                <a:solidFill>
                  <a:srgbClr val="112EAC"/>
                </a:solidFill>
              </a:rPr>
              <a:t>files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sz="800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I/O need not </a:t>
            </a:r>
            <a:r>
              <a:rPr lang="en-US" dirty="0">
                <a:solidFill>
                  <a:srgbClr val="2F2A2B"/>
                </a:solidFill>
              </a:rPr>
              <a:t>be accomplished by </a:t>
            </a:r>
            <a:r>
              <a:rPr lang="en-US" u="sng" dirty="0">
                <a:solidFill>
                  <a:srgbClr val="2F2A2B"/>
                </a:solidFill>
              </a:rPr>
              <a:t>directly accessing hardware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You can </a:t>
            </a:r>
            <a:r>
              <a:rPr lang="en-US" b="1" dirty="0">
                <a:solidFill>
                  <a:srgbClr val="2F2A2B"/>
                </a:solidFill>
              </a:rPr>
              <a:t>call functions</a:t>
            </a:r>
            <a:r>
              <a:rPr lang="en-US" dirty="0">
                <a:solidFill>
                  <a:srgbClr val="2F2A2B"/>
                </a:solidFill>
              </a:rPr>
              <a:t> provided by the </a:t>
            </a:r>
            <a:r>
              <a:rPr lang="en-US" dirty="0">
                <a:solidFill>
                  <a:schemeClr val="accent3"/>
                </a:solidFill>
              </a:rPr>
              <a:t>operating system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</a:rPr>
              <a:t>I/O is available </a:t>
            </a:r>
            <a:r>
              <a:rPr lang="en-US" dirty="0">
                <a:solidFill>
                  <a:srgbClr val="2F2A2B"/>
                </a:solidFill>
              </a:rPr>
              <a:t>at different access levels, </a:t>
            </a:r>
            <a:r>
              <a:rPr lang="en-US" sz="1600" b="1" dirty="0">
                <a:solidFill>
                  <a:srgbClr val="00B050"/>
                </a:solidFill>
              </a:rPr>
              <a:t>High-level language functions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Operating system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99545" y="2594986"/>
            <a:ext cx="5429537" cy="2037974"/>
            <a:chOff x="2141640" y="2567504"/>
            <a:chExt cx="7758818" cy="30042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5499" y="2625372"/>
              <a:ext cx="7531100" cy="2946400"/>
            </a:xfrm>
            <a:prstGeom prst="rect">
              <a:avLst/>
            </a:prstGeom>
          </p:spPr>
        </p:pic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737248" y="2567505"/>
              <a:ext cx="3163210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141640" y="2567504"/>
              <a:ext cx="2274912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29918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7162" y="1995452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3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High-level language </a:t>
            </a:r>
            <a:r>
              <a:rPr lang="en-US" altLang="en-US" b="1" u="sng" dirty="0">
                <a:solidFill>
                  <a:srgbClr val="00B050"/>
                </a:solidFill>
              </a:rPr>
              <a:t>function</a:t>
            </a:r>
          </a:p>
          <a:p>
            <a:pPr lvl="1" eaLnBrk="1" hangingPunct="1"/>
            <a:r>
              <a:rPr lang="en-US" altLang="en-US" sz="2000" dirty="0"/>
              <a:t>examples: C++, Java</a:t>
            </a:r>
          </a:p>
          <a:p>
            <a:pPr lvl="1"/>
            <a:r>
              <a:rPr lang="en-US" sz="2000" dirty="0"/>
              <a:t>contains </a:t>
            </a:r>
            <a:r>
              <a:rPr lang="en-US" sz="2000" b="1" u="sng" dirty="0">
                <a:solidFill>
                  <a:srgbClr val="112EAC"/>
                </a:solidFill>
              </a:rPr>
              <a:t>functions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to perform input–output</a:t>
            </a:r>
          </a:p>
          <a:p>
            <a:pPr lvl="1" eaLnBrk="1" hangingPunct="1"/>
            <a:r>
              <a:rPr lang="en-US" altLang="en-US" sz="2000" dirty="0"/>
              <a:t>portable, convenient, </a:t>
            </a:r>
            <a:r>
              <a:rPr lang="en-US" altLang="en-US" sz="2000" dirty="0">
                <a:solidFill>
                  <a:srgbClr val="C00000"/>
                </a:solidFill>
              </a:rPr>
              <a:t>not always the fastest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2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Operating system</a:t>
            </a:r>
          </a:p>
          <a:p>
            <a:pPr lvl="1" eaLnBrk="1" hangingPunct="1"/>
            <a:r>
              <a:rPr lang="en-US" altLang="en-US" sz="2000" dirty="0"/>
              <a:t>Application Programming Interface (</a:t>
            </a:r>
            <a:r>
              <a:rPr lang="en-US" altLang="en-US" sz="2000" b="1" dirty="0">
                <a:solidFill>
                  <a:srgbClr val="112EAC"/>
                </a:solidFill>
              </a:rPr>
              <a:t>API</a:t>
            </a:r>
            <a:r>
              <a:rPr lang="en-US" altLang="en-US" sz="2000" dirty="0"/>
              <a:t>) (</a:t>
            </a:r>
            <a:r>
              <a:rPr lang="en-US" altLang="en-US" sz="1200" b="1" dirty="0">
                <a:solidFill>
                  <a:srgbClr val="112EAC"/>
                </a:solidFill>
              </a:rPr>
              <a:t>writing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string to files, </a:t>
            </a:r>
            <a:r>
              <a:rPr lang="en-US" altLang="en-US" sz="1200" b="1" dirty="0">
                <a:solidFill>
                  <a:srgbClr val="112EAC"/>
                </a:solidFill>
              </a:rPr>
              <a:t>read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string from keyboard, </a:t>
            </a:r>
            <a:r>
              <a:rPr lang="en-US" altLang="en-US" sz="1200" b="1" dirty="0">
                <a:solidFill>
                  <a:srgbClr val="112EAC"/>
                </a:solidFill>
              </a:rPr>
              <a:t>allocating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block of memory</a:t>
            </a:r>
            <a:r>
              <a:rPr lang="en-US" altLang="en-US" sz="2000" dirty="0"/>
              <a:t>)</a:t>
            </a:r>
          </a:p>
          <a:p>
            <a:pPr lvl="1" eaLnBrk="1" hangingPunct="1"/>
            <a:r>
              <a:rPr lang="en-US" altLang="en-US" sz="2000" dirty="0"/>
              <a:t>extended capabilities, </a:t>
            </a:r>
            <a:r>
              <a:rPr lang="en-US" altLang="en-US" sz="2000" dirty="0">
                <a:solidFill>
                  <a:srgbClr val="C00000"/>
                </a:solidFill>
              </a:rPr>
              <a:t>lots of details </a:t>
            </a:r>
            <a:r>
              <a:rPr lang="en-US" altLang="en-US" sz="2000" dirty="0"/>
              <a:t>to master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1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BIOS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Collection of low-level </a:t>
            </a:r>
            <a:r>
              <a:rPr lang="en-US" b="1" dirty="0">
                <a:solidFill>
                  <a:srgbClr val="112EAC"/>
                </a:solidFill>
              </a:rPr>
              <a:t>subroutines</a:t>
            </a:r>
            <a:r>
              <a:rPr lang="en-US" dirty="0"/>
              <a:t> that </a:t>
            </a:r>
            <a:r>
              <a:rPr lang="en-US" b="1" dirty="0"/>
              <a:t>communicate directly with hardware devices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Installed by computer’s manufacturer </a:t>
            </a:r>
          </a:p>
          <a:p>
            <a:pPr lvl="1" eaLnBrk="1" hangingPunct="1"/>
            <a:r>
              <a:rPr lang="en-US" altLang="en-US" sz="2000" dirty="0">
                <a:solidFill>
                  <a:srgbClr val="C00000"/>
                </a:solidFill>
              </a:rPr>
              <a:t>OS security </a:t>
            </a:r>
            <a:r>
              <a:rPr lang="en-US" altLang="en-US" sz="2000" dirty="0"/>
              <a:t>may prevent </a:t>
            </a:r>
            <a:r>
              <a:rPr lang="en-US" altLang="en-US" sz="2000" b="1" u="sng" dirty="0"/>
              <a:t>application-level</a:t>
            </a:r>
            <a:r>
              <a:rPr lang="en-US" altLang="en-US" sz="2000" dirty="0"/>
              <a:t> code from working at this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Level of I/O Access</a:t>
            </a:r>
          </a:p>
        </p:txBody>
      </p:sp>
    </p:spTree>
    <p:extLst>
      <p:ext uri="{BB962C8B-B14F-4D97-AF65-F5344CB8AC3E}">
        <p14:creationId xmlns:p14="http://schemas.microsoft.com/office/powerpoint/2010/main" val="291744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46" y="1880317"/>
            <a:ext cx="5105400" cy="41757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809914"/>
            <a:ext cx="5989320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Address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latin typeface="Garamond" panose="02020404030301010803" pitchFamily="18" charset="0"/>
              </a:rPr>
              <a:t>holds the addresses</a:t>
            </a:r>
            <a:r>
              <a:rPr lang="en-US" sz="1900" dirty="0">
                <a:latin typeface="Garamond" panose="02020404030301010803" pitchFamily="18" charset="0"/>
              </a:rPr>
              <a:t> of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instructions</a:t>
            </a:r>
            <a:r>
              <a:rPr lang="en-US" sz="1900" dirty="0">
                <a:latin typeface="Garamond" panose="02020404030301010803" pitchFamily="18" charset="0"/>
              </a:rPr>
              <a:t> and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data, </a:t>
            </a:r>
            <a:r>
              <a:rPr lang="en-US" sz="1900" dirty="0">
                <a:latin typeface="Garamond" panose="02020404030301010803" pitchFamily="18" charset="0"/>
              </a:rPr>
              <a:t>when the currently </a:t>
            </a:r>
            <a:r>
              <a:rPr lang="en-US" sz="1900" u="sng" dirty="0">
                <a:latin typeface="Garamond" panose="02020404030301010803" pitchFamily="18" charset="0"/>
              </a:rPr>
              <a:t>executing instruction transfers</a:t>
            </a:r>
            <a:r>
              <a:rPr lang="en-US" sz="1900" dirty="0">
                <a:latin typeface="Garamond" panose="02020404030301010803" pitchFamily="18" charset="0"/>
              </a:rPr>
              <a:t>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r>
              <a:rPr lang="en-US" sz="1900" dirty="0">
                <a:latin typeface="Garamond" panose="02020404030301010803" pitchFamily="18" charset="0"/>
              </a:rPr>
              <a:t> between </a:t>
            </a:r>
            <a:r>
              <a:rPr lang="en-US" sz="1900" u="sng" dirty="0">
                <a:latin typeface="Garamond" panose="02020404030301010803" pitchFamily="18" charset="0"/>
              </a:rPr>
              <a:t>the CPU and memory</a:t>
            </a:r>
            <a:r>
              <a:rPr lang="en-US" sz="1900" dirty="0">
                <a:latin typeface="Garamond" panose="02020404030301010803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endParaRPr lang="en-US" sz="1900" dirty="0">
              <a:latin typeface="Garamond" panose="02020404030301010803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Data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latin typeface="Garamond" panose="02020404030301010803" pitchFamily="18" charset="0"/>
              </a:rPr>
              <a:t>transfers</a:t>
            </a:r>
            <a:r>
              <a:rPr lang="en-US" sz="1900" b="1" dirty="0"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solidFill>
                  <a:srgbClr val="00B050"/>
                </a:solidFill>
                <a:latin typeface="Garamond" panose="02020404030301010803" pitchFamily="18" charset="0"/>
              </a:rPr>
              <a:t>instructions </a:t>
            </a:r>
            <a:r>
              <a:rPr lang="en-US" sz="1900" dirty="0">
                <a:latin typeface="Garamond" panose="02020404030301010803" pitchFamily="18" charset="0"/>
              </a:rPr>
              <a:t>and</a:t>
            </a:r>
            <a:r>
              <a:rPr lang="en-US" sz="1900" b="1" u="sng" dirty="0"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r>
              <a:rPr lang="en-US" sz="1900" b="1" u="sng" dirty="0">
                <a:latin typeface="Garamond" panose="02020404030301010803" pitchFamily="18" charset="0"/>
              </a:rPr>
              <a:t> </a:t>
            </a:r>
            <a:r>
              <a:rPr lang="en-US" sz="1900" dirty="0">
                <a:latin typeface="Garamond" panose="02020404030301010803" pitchFamily="18" charset="0"/>
              </a:rPr>
              <a:t>between the </a:t>
            </a:r>
            <a:r>
              <a:rPr lang="en-US" sz="1900" u="sng" dirty="0">
                <a:latin typeface="Garamond" panose="02020404030301010803" pitchFamily="18" charset="0"/>
              </a:rPr>
              <a:t>CPU </a:t>
            </a:r>
            <a:r>
              <a:rPr lang="en-US" sz="1900" dirty="0">
                <a:latin typeface="Garamond" panose="02020404030301010803" pitchFamily="18" charset="0"/>
              </a:rPr>
              <a:t>and </a:t>
            </a:r>
            <a:r>
              <a:rPr lang="en-US" sz="1900" u="sng" dirty="0">
                <a:latin typeface="Garamond" panose="02020404030301010803" pitchFamily="18" charset="0"/>
              </a:rPr>
              <a:t>memory</a:t>
            </a:r>
            <a:r>
              <a:rPr lang="en-US" sz="1900" dirty="0">
                <a:latin typeface="Garamond" panose="02020404030301010803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endParaRPr lang="en-US" sz="1900" dirty="0">
              <a:latin typeface="Garamond" panose="02020404030301010803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Control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dirty="0">
                <a:latin typeface="Garamond" panose="02020404030301010803" pitchFamily="18" charset="0"/>
              </a:rPr>
              <a:t>uses </a:t>
            </a:r>
            <a:r>
              <a:rPr lang="en-US" sz="1900" u="sng" dirty="0">
                <a:latin typeface="Garamond" panose="02020404030301010803" pitchFamily="18" charset="0"/>
              </a:rPr>
              <a:t>binary signals</a:t>
            </a:r>
            <a:r>
              <a:rPr lang="en-US" sz="1900" dirty="0">
                <a:latin typeface="Garamond" panose="02020404030301010803" pitchFamily="18" charset="0"/>
              </a:rPr>
              <a:t> to </a:t>
            </a:r>
            <a:r>
              <a:rPr lang="en-US" sz="1900" b="1" u="sng" dirty="0">
                <a:latin typeface="Garamond" panose="02020404030301010803" pitchFamily="18" charset="0"/>
              </a:rPr>
              <a:t>synchronize </a:t>
            </a:r>
            <a:r>
              <a:rPr lang="en-US" sz="1900" b="1" u="sng" dirty="0">
                <a:solidFill>
                  <a:srgbClr val="112EAC"/>
                </a:solidFill>
                <a:latin typeface="Garamond" panose="02020404030301010803" pitchFamily="18" charset="0"/>
              </a:rPr>
              <a:t>actions </a:t>
            </a:r>
            <a:r>
              <a:rPr lang="en-US" sz="1900" dirty="0">
                <a:latin typeface="Garamond" panose="02020404030301010803" pitchFamily="18" charset="0"/>
              </a:rPr>
              <a:t>of </a:t>
            </a:r>
            <a:r>
              <a:rPr lang="en-US" sz="1900" u="sng" dirty="0">
                <a:latin typeface="Garamond" panose="02020404030301010803" pitchFamily="18" charset="0"/>
              </a:rPr>
              <a:t>all devices </a:t>
            </a:r>
            <a:r>
              <a:rPr lang="en-US" sz="1900" dirty="0">
                <a:latin typeface="Garamond" panose="02020404030301010803" pitchFamily="18" charset="0"/>
              </a:rPr>
              <a:t>attached to the </a:t>
            </a:r>
            <a:r>
              <a:rPr lang="en-US" sz="1900" u="sng" dirty="0">
                <a:latin typeface="Garamond" panose="02020404030301010803" pitchFamily="18" charset="0"/>
              </a:rPr>
              <a:t>system bus</a:t>
            </a:r>
            <a:r>
              <a:rPr lang="en-US" sz="1900" dirty="0">
                <a:latin typeface="Garamond" panose="02020404030301010803" pitchFamily="18" charset="0"/>
              </a:rPr>
              <a:t>. </a:t>
            </a:r>
          </a:p>
          <a:p>
            <a:pPr algn="just"/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F65DF9B-F435-6149-B029-201DD863CEA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Displaying a String of Characters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035" y="2004958"/>
            <a:ext cx="3712711" cy="2133600"/>
          </a:xfrm>
        </p:spPr>
        <p:txBody>
          <a:bodyPr>
            <a:normAutofit/>
          </a:bodyPr>
          <a:lstStyle/>
          <a:p>
            <a:pPr algn="just">
              <a:buFont typeface="Arial" charset="0"/>
              <a:buChar char="•"/>
            </a:pPr>
            <a:r>
              <a:rPr lang="en-US" altLang="en-US" sz="1800" dirty="0"/>
              <a:t> When a </a:t>
            </a:r>
            <a:r>
              <a:rPr lang="en-US" altLang="en-US" sz="1800" b="1" dirty="0">
                <a:solidFill>
                  <a:srgbClr val="112EAC"/>
                </a:solidFill>
              </a:rPr>
              <a:t>HLL</a:t>
            </a:r>
            <a:r>
              <a:rPr lang="en-US" altLang="en-US" sz="1800" dirty="0"/>
              <a:t> program displays a string of characters, the following steps take place:</a:t>
            </a:r>
          </a:p>
        </p:txBody>
      </p:sp>
      <p:graphicFrame>
        <p:nvGraphicFramePr>
          <p:cNvPr id="440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137461"/>
              </p:ext>
            </p:extLst>
          </p:nvPr>
        </p:nvGraphicFramePr>
        <p:xfrm>
          <a:off x="5072237" y="1862596"/>
          <a:ext cx="3290341" cy="443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VISIO" r:id="rId3" imgW="2042160" imgH="2374392" progId="Visio.Drawing.6">
                  <p:embed/>
                </p:oleObj>
              </mc:Choice>
              <mc:Fallback>
                <p:oleObj name="VISIO" r:id="rId3" imgW="2042160" imgH="2374392" progId="Visio.Drawing.6">
                  <p:embed/>
                  <p:pic>
                    <p:nvPicPr>
                      <p:cNvPr id="440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478" t="-2127" r="5833" b="-4256"/>
                      <a:stretch>
                        <a:fillRect/>
                      </a:stretch>
                    </p:blipFill>
                    <p:spPr bwMode="auto">
                      <a:xfrm>
                        <a:off x="5072237" y="1862596"/>
                        <a:ext cx="3290341" cy="4430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72495" y="1887315"/>
            <a:ext cx="3140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Statement calls </a:t>
            </a:r>
            <a:r>
              <a:rPr lang="en-US" sz="1600" dirty="0">
                <a:solidFill>
                  <a:srgbClr val="112EAC"/>
                </a:solidFill>
              </a:rPr>
              <a:t>library function</a:t>
            </a:r>
          </a:p>
          <a:p>
            <a:r>
              <a:rPr lang="en-US" sz="1600" dirty="0"/>
              <a:t>- Calls an </a:t>
            </a:r>
            <a:r>
              <a:rPr lang="en-US" sz="1600" dirty="0">
                <a:solidFill>
                  <a:srgbClr val="112EAC"/>
                </a:solidFill>
              </a:rPr>
              <a:t>operating system function</a:t>
            </a:r>
          </a:p>
          <a:p>
            <a:r>
              <a:rPr lang="en-US" sz="1600" dirty="0"/>
              <a:t>- Pass a string pointer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12909" y="3023290"/>
            <a:ext cx="3200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Calls </a:t>
            </a:r>
            <a:r>
              <a:rPr lang="en-US" sz="1600" dirty="0">
                <a:solidFill>
                  <a:srgbClr val="112EAC"/>
                </a:solidFill>
              </a:rPr>
              <a:t>BIOS subroutine</a:t>
            </a:r>
          </a:p>
          <a:p>
            <a:r>
              <a:rPr lang="en-US" sz="1600" dirty="0"/>
              <a:t>- Passing ASCI and color for each</a:t>
            </a:r>
          </a:p>
          <a:p>
            <a:r>
              <a:rPr lang="en-US" sz="1600" dirty="0"/>
              <a:t>- Call </a:t>
            </a:r>
            <a:r>
              <a:rPr lang="en-US" sz="1600" dirty="0">
                <a:solidFill>
                  <a:srgbClr val="112EAC"/>
                </a:solidFill>
              </a:rPr>
              <a:t>another subroutine </a:t>
            </a:r>
            <a:r>
              <a:rPr lang="en-US" sz="1600" dirty="0"/>
              <a:t>to move   </a:t>
            </a:r>
          </a:p>
          <a:p>
            <a:r>
              <a:rPr lang="en-US" sz="1600" dirty="0"/>
              <a:t>  cursor to next position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772495" y="4235223"/>
            <a:ext cx="28877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- Receives a character, </a:t>
            </a:r>
            <a:r>
              <a:rPr lang="en-US" sz="1600" dirty="0">
                <a:solidFill>
                  <a:srgbClr val="112EAC"/>
                </a:solidFill>
              </a:rPr>
              <a:t>maps</a:t>
            </a:r>
            <a:r>
              <a:rPr lang="en-US" sz="1600" dirty="0">
                <a:solidFill>
                  <a:srgbClr val="2F2A2B"/>
                </a:solidFill>
              </a:rPr>
              <a:t> it to a particular system font, </a:t>
            </a:r>
          </a:p>
          <a:p>
            <a:r>
              <a:rPr lang="en-US" sz="1600" dirty="0">
                <a:solidFill>
                  <a:srgbClr val="2F2A2B"/>
                </a:solidFill>
              </a:rPr>
              <a:t>- </a:t>
            </a:r>
            <a:r>
              <a:rPr lang="en-US" sz="1600" dirty="0">
                <a:solidFill>
                  <a:srgbClr val="112EAC"/>
                </a:solidFill>
              </a:rPr>
              <a:t>Sends</a:t>
            </a:r>
            <a:r>
              <a:rPr lang="en-US" sz="1600" dirty="0">
                <a:solidFill>
                  <a:srgbClr val="2F2A2B"/>
                </a:solidFill>
              </a:rPr>
              <a:t> the character to a hardware port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72495" y="5452926"/>
            <a:ext cx="255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- The </a:t>
            </a:r>
            <a:r>
              <a:rPr lang="en-US" sz="1600" dirty="0">
                <a:solidFill>
                  <a:srgbClr val="112EAC"/>
                </a:solidFill>
              </a:rPr>
              <a:t>Video controller card </a:t>
            </a:r>
            <a:r>
              <a:rPr lang="en-US" sz="1600" dirty="0">
                <a:solidFill>
                  <a:srgbClr val="2F2A2B"/>
                </a:solidFill>
              </a:rPr>
              <a:t>generates hardware </a:t>
            </a:r>
            <a:r>
              <a:rPr lang="en-US" sz="1600" dirty="0">
                <a:solidFill>
                  <a:srgbClr val="112EAC"/>
                </a:solidFill>
              </a:rPr>
              <a:t>signals </a:t>
            </a:r>
            <a:r>
              <a:rPr lang="en-US" sz="1600" dirty="0">
                <a:solidFill>
                  <a:srgbClr val="2F2A2B"/>
                </a:solidFill>
              </a:rPr>
              <a:t>to the </a:t>
            </a:r>
            <a:r>
              <a:rPr lang="en-US" sz="1600" dirty="0">
                <a:solidFill>
                  <a:srgbClr val="112EAC"/>
                </a:solidFill>
              </a:rPr>
              <a:t>video display </a:t>
            </a:r>
            <a:endParaRPr lang="en-US" sz="1600" dirty="0">
              <a:solidFill>
                <a:srgbClr val="112EA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9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48E95A-8EE2-D64B-8B20-C5436109E44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dirty="0">
                <a:solidFill>
                  <a:srgbClr val="112EAC"/>
                </a:solidFill>
              </a:rPr>
              <a:t>Programming levels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68983" y="2278505"/>
            <a:ext cx="9278178" cy="4062334"/>
            <a:chOff x="3643339" y="2278505"/>
            <a:chExt cx="9278178" cy="4062334"/>
          </a:xfrm>
        </p:grpSpPr>
        <p:pic>
          <p:nvPicPr>
            <p:cNvPr id="4506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362" y="2278505"/>
              <a:ext cx="4912716" cy="4062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643339" y="4712730"/>
              <a:ext cx="2034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Control vs. portability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049998" y="2450830"/>
              <a:ext cx="36616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- Call library functions to perform generic text I/O and file-based I/O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39938" y="3396562"/>
              <a:ext cx="37815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- Call operating system functions to perform generic text I/O and file-based I/O.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86471" y="4393645"/>
              <a:ext cx="37350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>
                  <a:solidFill>
                    <a:srgbClr val="2F2A2B"/>
                  </a:solidFill>
                </a:rPr>
                <a:t>- Call BIOS functions to control device-specific features such as keyboard input, low-level disk I/O. etc.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39938" y="5415229"/>
              <a:ext cx="37815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F2A2B"/>
                  </a:solidFill>
                </a:rPr>
                <a:t>- Send </a:t>
              </a:r>
              <a:r>
                <a:rPr lang="en-US" sz="1600" dirty="0">
                  <a:solidFill>
                    <a:srgbClr val="2F2A2B"/>
                  </a:solidFill>
                </a:rPr>
                <a:t>and receive data from hardware ports, having absolute control </a:t>
              </a:r>
              <a:r>
                <a:rPr lang="en-US" sz="1600">
                  <a:solidFill>
                    <a:srgbClr val="2F2A2B"/>
                  </a:solidFill>
                </a:rPr>
                <a:t>over specific devices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249181" y="1797320"/>
            <a:ext cx="5931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Assembly language </a:t>
            </a:r>
            <a:r>
              <a:rPr lang="en-US" altLang="en-US" sz="1800" dirty="0">
                <a:latin typeface="+mn-lt"/>
              </a:rPr>
              <a:t>programs can perform input-output at each of the following levels:</a:t>
            </a:r>
          </a:p>
        </p:txBody>
      </p:sp>
    </p:spTree>
    <p:extLst>
      <p:ext uri="{BB962C8B-B14F-4D97-AF65-F5344CB8AC3E}">
        <p14:creationId xmlns:p14="http://schemas.microsoft.com/office/powerpoint/2010/main" val="2175424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277034" y="110229"/>
          <a:ext cx="4284872" cy="254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VISIO" r:id="rId4" imgW="4395216" imgH="2031492" progId="Visio.Drawing.6">
                  <p:embed/>
                </p:oleObj>
              </mc:Choice>
              <mc:Fallback>
                <p:oleObj name="VISIO" r:id="rId4" imgW="4395216" imgH="2031492" progId="Visio.Drawing.6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817" t="-3040" r="-1408" b="-6396"/>
                      <a:stretch>
                        <a:fillRect/>
                      </a:stretch>
                    </p:blipFill>
                    <p:spPr bwMode="auto">
                      <a:xfrm>
                        <a:off x="277034" y="110229"/>
                        <a:ext cx="4284872" cy="254302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73" y="2642825"/>
            <a:ext cx="4123583" cy="3551793"/>
          </a:xfrm>
          <a:prstGeom prst="rect">
            <a:avLst/>
          </a:prstGeom>
        </p:spPr>
      </p:pic>
      <p:pic>
        <p:nvPicPr>
          <p:cNvPr id="8" name="Picture 4" descr="d850m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9" y="0"/>
            <a:ext cx="3632037" cy="369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3639940"/>
            <a:ext cx="3453816" cy="2653258"/>
          </a:xfrm>
          <a:prstGeom prst="rect">
            <a:avLst/>
          </a:prstGeom>
        </p:spPr>
      </p:pic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530377" y="3988086"/>
          <a:ext cx="3614838" cy="2193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VISIO" r:id="rId9" imgW="4210812" imgH="2549652" progId="Visio.Drawing.6">
                  <p:embed/>
                </p:oleObj>
              </mc:Choice>
              <mc:Fallback>
                <p:oleObj name="VISIO" r:id="rId9" imgW="4210812" imgH="2549652" progId="Visio.Drawing.6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377" y="3988086"/>
                        <a:ext cx="3614838" cy="2193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197362" y="614679"/>
            <a:ext cx="22177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/>
              <a:t>Summary</a:t>
            </a:r>
            <a:endParaRPr lang="en-US" sz="40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5063" y="1809091"/>
            <a:ext cx="2945465" cy="15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5458" y="1924050"/>
            <a:ext cx="10133102" cy="440055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The system clock provides </a:t>
            </a:r>
            <a:r>
              <a:rPr lang="en-US" b="1" dirty="0">
                <a:solidFill>
                  <a:srgbClr val="112EAC"/>
                </a:solidFill>
              </a:rPr>
              <a:t>a timing signal </a:t>
            </a:r>
            <a:r>
              <a:rPr lang="en-US" dirty="0"/>
              <a:t>to synchronize the </a:t>
            </a:r>
            <a:r>
              <a:rPr lang="en-US" b="1" u="sng" dirty="0">
                <a:solidFill>
                  <a:srgbClr val="112EAC"/>
                </a:solidFill>
              </a:rPr>
              <a:t>operations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of the system.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Synchronizes all CPU and BUS </a:t>
            </a:r>
            <a:r>
              <a:rPr lang="en-US" altLang="en-US" b="1" dirty="0"/>
              <a:t>operations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A </a:t>
            </a:r>
            <a:r>
              <a:rPr lang="en-US" b="1" dirty="0"/>
              <a:t>clock</a:t>
            </a:r>
            <a:r>
              <a:rPr lang="en-US" dirty="0"/>
              <a:t> is a sequence of </a:t>
            </a:r>
            <a:r>
              <a:rPr lang="en-US" b="1" dirty="0">
                <a:solidFill>
                  <a:srgbClr val="112EAC"/>
                </a:solidFill>
              </a:rPr>
              <a:t>1’s</a:t>
            </a:r>
            <a:r>
              <a:rPr lang="en-US" dirty="0"/>
              <a:t> and </a:t>
            </a:r>
            <a:r>
              <a:rPr lang="en-US" b="1" dirty="0">
                <a:solidFill>
                  <a:srgbClr val="112EAC"/>
                </a:solidFill>
              </a:rPr>
              <a:t>0’s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graphicFrame>
        <p:nvGraphicFramePr>
          <p:cNvPr id="71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150887"/>
              </p:ext>
            </p:extLst>
          </p:nvPr>
        </p:nvGraphicFramePr>
        <p:xfrm>
          <a:off x="4217670" y="3529339"/>
          <a:ext cx="4930814" cy="136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VISIO" r:id="rId4" imgW="2072640" imgH="569976" progId="Visio.Drawing.6">
                  <p:embed/>
                </p:oleObj>
              </mc:Choice>
              <mc:Fallback>
                <p:oleObj name="VISIO" r:id="rId4" imgW="2072640" imgH="569976" progId="Visio.Drawing.6">
                  <p:embed/>
                  <p:pic>
                    <p:nvPicPr>
                      <p:cNvPr id="71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670" y="3529339"/>
                        <a:ext cx="4930814" cy="13614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77010" y="4980949"/>
            <a:ext cx="757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00B050"/>
                </a:solidFill>
              </a:rPr>
              <a:t>The frequency</a:t>
            </a:r>
            <a:r>
              <a:rPr lang="en-US" sz="1600" b="1" dirty="0">
                <a:solidFill>
                  <a:srgbClr val="00B050"/>
                </a:solidFill>
              </a:rPr>
              <a:t>: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is the number of cycles that happens each second  </a:t>
            </a:r>
          </a:p>
        </p:txBody>
      </p:sp>
    </p:spTree>
    <p:extLst>
      <p:ext uri="{BB962C8B-B14F-4D97-AF65-F5344CB8AC3E}">
        <p14:creationId xmlns:p14="http://schemas.microsoft.com/office/powerpoint/2010/main" val="284462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1A6E-E4C2-8845-ABB2-188AC390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A9A6-0C8C-5545-BF5B-9820318B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 The clock </a:t>
            </a:r>
            <a:r>
              <a:rPr lang="en-US" u="sng" dirty="0"/>
              <a:t>frequency</a:t>
            </a:r>
            <a:r>
              <a:rPr lang="en-US" dirty="0"/>
              <a:t> is measured in the </a:t>
            </a:r>
            <a:r>
              <a:rPr lang="en-US" dirty="0">
                <a:solidFill>
                  <a:srgbClr val="112EAC"/>
                </a:solidFill>
              </a:rPr>
              <a:t>number of cycles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per second.</a:t>
            </a:r>
          </a:p>
          <a:p>
            <a:pPr>
              <a:buFont typeface="Arial" charset="0"/>
              <a:buChar char="•"/>
            </a:pPr>
            <a:r>
              <a:rPr lang="en-US" dirty="0"/>
              <a:t>  This number is referred to as </a:t>
            </a:r>
            <a:r>
              <a:rPr lang="en-US" b="1" dirty="0">
                <a:solidFill>
                  <a:srgbClr val="112EAC"/>
                </a:solidFill>
              </a:rPr>
              <a:t>Hertz</a:t>
            </a:r>
            <a:r>
              <a:rPr lang="en-US" dirty="0"/>
              <a:t> (</a:t>
            </a:r>
            <a:r>
              <a:rPr lang="en-US" sz="1700" dirty="0">
                <a:solidFill>
                  <a:srgbClr val="C00000"/>
                </a:solidFill>
              </a:rPr>
              <a:t>Hz: the unit of </a:t>
            </a:r>
            <a:r>
              <a:rPr lang="en-US" sz="1700" u="sng" dirty="0">
                <a:solidFill>
                  <a:srgbClr val="C00000"/>
                </a:solidFill>
              </a:rPr>
              <a:t>frequency</a:t>
            </a:r>
            <a:r>
              <a:rPr lang="en-US" sz="1700" dirty="0">
                <a:solidFill>
                  <a:srgbClr val="C00000"/>
                </a:solidFill>
              </a:rPr>
              <a:t>,  defined as </a:t>
            </a:r>
            <a:r>
              <a:rPr lang="en-US" sz="1700" u="sng" dirty="0">
                <a:solidFill>
                  <a:srgbClr val="C00000"/>
                </a:solidFill>
              </a:rPr>
              <a:t>one cycle per second</a:t>
            </a:r>
            <a:r>
              <a:rPr lang="en-US" dirty="0"/>
              <a:t>).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 </a:t>
            </a:r>
            <a:r>
              <a:rPr lang="en-US" b="1" dirty="0"/>
              <a:t>MHz</a:t>
            </a:r>
            <a:r>
              <a:rPr lang="en-US" dirty="0"/>
              <a:t> and </a:t>
            </a:r>
            <a:r>
              <a:rPr lang="en-US" b="1" dirty="0"/>
              <a:t>GHz</a:t>
            </a:r>
            <a:r>
              <a:rPr lang="en-US" dirty="0"/>
              <a:t> represent 10</a:t>
            </a:r>
            <a:r>
              <a:rPr lang="en-US" baseline="30000" dirty="0"/>
              <a:t>6</a:t>
            </a:r>
            <a:r>
              <a:rPr lang="en-US" dirty="0"/>
              <a:t>  and 10</a:t>
            </a:r>
            <a:r>
              <a:rPr lang="en-US" baseline="30000" dirty="0"/>
              <a:t>9</a:t>
            </a:r>
            <a:r>
              <a:rPr lang="en-US" dirty="0"/>
              <a:t>  cycles per second</a:t>
            </a:r>
          </a:p>
          <a:p>
            <a:pPr>
              <a:buFont typeface="Arial" charset="0"/>
              <a:buChar char="•"/>
            </a:pPr>
            <a:r>
              <a:rPr lang="en-US" dirty="0"/>
              <a:t> The </a:t>
            </a:r>
            <a:r>
              <a:rPr lang="en-US" b="1" dirty="0"/>
              <a:t>system clock </a:t>
            </a:r>
            <a:r>
              <a:rPr lang="en-US" dirty="0"/>
              <a:t>defines </a:t>
            </a:r>
            <a:r>
              <a:rPr lang="en-US" b="1" dirty="0">
                <a:solidFill>
                  <a:srgbClr val="112EAC"/>
                </a:solidFill>
              </a:rPr>
              <a:t>the speed </a:t>
            </a:r>
            <a:r>
              <a:rPr lang="en-US" dirty="0"/>
              <a:t>at which the system operates.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1D8B-B077-DD49-A704-CBBF1085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AFE21-4D10-8D4A-A567-C271F205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1E6E7-506A-7E49-8BDF-11A5F10C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F5D1EE12-A750-3D4C-9B9F-1363E48CC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655735"/>
              </p:ext>
            </p:extLst>
          </p:nvPr>
        </p:nvGraphicFramePr>
        <p:xfrm>
          <a:off x="3679786" y="3575059"/>
          <a:ext cx="4930814" cy="136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VISIO" r:id="rId3" imgW="2072640" imgH="569976" progId="Visio.Drawing.6">
                  <p:embed/>
                </p:oleObj>
              </mc:Choice>
              <mc:Fallback>
                <p:oleObj name="VISIO" r:id="rId3" imgW="2072640" imgH="569976" progId="Visio.Drawing.6">
                  <p:embed/>
                  <p:pic>
                    <p:nvPicPr>
                      <p:cNvPr id="71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786" y="3575059"/>
                        <a:ext cx="4930814" cy="13614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A112FAC-E8C6-C040-A5F4-C06FB644A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48"/>
            <a:ext cx="12192000" cy="67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1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10556</TotalTime>
  <Words>4304</Words>
  <Application>Microsoft Office PowerPoint</Application>
  <PresentationFormat>Widescreen</PresentationFormat>
  <Paragraphs>641</Paragraphs>
  <Slides>72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Courier New</vt:lpstr>
      <vt:lpstr>Garamond</vt:lpstr>
      <vt:lpstr>Helvetica</vt:lpstr>
      <vt:lpstr>Times</vt:lpstr>
      <vt:lpstr>Times New Roman</vt:lpstr>
      <vt:lpstr>Wingdings</vt:lpstr>
      <vt:lpstr>Office Theme</vt:lpstr>
      <vt:lpstr>VISIO</vt:lpstr>
      <vt:lpstr>CSC 3210 Computer Organization and  Programming</vt:lpstr>
      <vt:lpstr>X86 Processor Architecture </vt:lpstr>
      <vt:lpstr>Outline</vt:lpstr>
      <vt:lpstr>General Concepts</vt:lpstr>
      <vt:lpstr>General Concepts: Basic Microcomputer Design</vt:lpstr>
      <vt:lpstr>General Concepts: Basic Microcomputer Design</vt:lpstr>
      <vt:lpstr>General Concepts: Basic Microcomputer Design</vt:lpstr>
      <vt:lpstr>General Concepts: Clock</vt:lpstr>
      <vt:lpstr>General Concepts: Clock</vt:lpstr>
      <vt:lpstr>PowerPoint Presentation</vt:lpstr>
      <vt:lpstr>General Concepts: Clock</vt:lpstr>
      <vt:lpstr>General Concepts: Clock</vt:lpstr>
      <vt:lpstr>Clock per Instruction (CPI)</vt:lpstr>
      <vt:lpstr>Million Instructions Per Second</vt:lpstr>
      <vt:lpstr>An Example</vt:lpstr>
      <vt:lpstr>General Concepts</vt:lpstr>
      <vt:lpstr>Instruction Execution Cycle</vt:lpstr>
      <vt:lpstr>Instruction Execution Cycle</vt:lpstr>
      <vt:lpstr>Instruction Execution Cycle</vt:lpstr>
      <vt:lpstr>General Concepts</vt:lpstr>
      <vt:lpstr>Memory</vt:lpstr>
      <vt:lpstr>Memory</vt:lpstr>
      <vt:lpstr>Memory</vt:lpstr>
      <vt:lpstr>Memory: Reading from Memory</vt:lpstr>
      <vt:lpstr>Memory: Writing to Memory</vt:lpstr>
      <vt:lpstr>Reading from Memory: Cache Memory</vt:lpstr>
      <vt:lpstr>PowerPoint Presentation</vt:lpstr>
      <vt:lpstr>Reading from Memory: Cache Memory</vt:lpstr>
      <vt:lpstr>Reading from Memory: Cache Memory</vt:lpstr>
      <vt:lpstr>General Concepts</vt:lpstr>
      <vt:lpstr>How a Program Runs</vt:lpstr>
      <vt:lpstr>Think Again?</vt:lpstr>
      <vt:lpstr>Outline</vt:lpstr>
      <vt:lpstr>Basic Execution Environment</vt:lpstr>
      <vt:lpstr>Basic Execution Environment: Addressable Memory</vt:lpstr>
      <vt:lpstr>Basic Execution Environment: General-Purpose Registers</vt:lpstr>
      <vt:lpstr>Basic Execution Environment: Accessing Parts of Registers</vt:lpstr>
      <vt:lpstr>PowerPoint Presentation</vt:lpstr>
      <vt:lpstr>Basic Execution Environment: Index and Base Registers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Flags Table</vt:lpstr>
      <vt:lpstr>Basic Execution Environment: Status Flags</vt:lpstr>
      <vt:lpstr>Basic Execution Environment: Some Specialized Register Uses</vt:lpstr>
      <vt:lpstr>PowerPoint Presentation</vt:lpstr>
      <vt:lpstr>PowerPoint Presentation</vt:lpstr>
      <vt:lpstr>Basic Execution Environment: MMX, XMM, Floating-Point Registers</vt:lpstr>
      <vt:lpstr>Outline</vt:lpstr>
      <vt:lpstr>IA-32 Memory Management</vt:lpstr>
      <vt:lpstr>Real-address Mode</vt:lpstr>
      <vt:lpstr>Protected Mode</vt:lpstr>
      <vt:lpstr>Virtual-8086 Mode</vt:lpstr>
      <vt:lpstr>Think Again?</vt:lpstr>
      <vt:lpstr>Outline</vt:lpstr>
      <vt:lpstr>64-Bit Processors</vt:lpstr>
      <vt:lpstr>64-Bit Processors: 64-Bit General Purpose Registers</vt:lpstr>
      <vt:lpstr>Outline</vt:lpstr>
      <vt:lpstr>Components of an IA-32 Microcomputer</vt:lpstr>
      <vt:lpstr>Motherboard</vt:lpstr>
      <vt:lpstr>Intel D850MD Motherboard</vt:lpstr>
      <vt:lpstr>Outline</vt:lpstr>
      <vt:lpstr>Input-Output Systems</vt:lpstr>
      <vt:lpstr>Input-Output Systems</vt:lpstr>
      <vt:lpstr>Input-Output Systems</vt:lpstr>
      <vt:lpstr>Input-Output Systems: Level of I/O Access</vt:lpstr>
      <vt:lpstr>Input-Output Systems: Level of I/O Access</vt:lpstr>
      <vt:lpstr>Input-Output Systems: Displaying a String of Characters</vt:lpstr>
      <vt:lpstr>Input-Output Systems: Programming levels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71</cp:revision>
  <dcterms:created xsi:type="dcterms:W3CDTF">2020-12-18T04:27:11Z</dcterms:created>
  <dcterms:modified xsi:type="dcterms:W3CDTF">2022-02-03T16:12:40Z</dcterms:modified>
</cp:coreProperties>
</file>